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sldIdLst>
    <p:sldId id="256" r:id="rId2"/>
    <p:sldId id="321" r:id="rId3"/>
    <p:sldId id="322" r:id="rId4"/>
    <p:sldId id="323" r:id="rId5"/>
    <p:sldId id="324" r:id="rId6"/>
    <p:sldId id="325" r:id="rId7"/>
    <p:sldId id="326" r:id="rId8"/>
    <p:sldId id="327" r:id="rId9"/>
    <p:sldId id="328" r:id="rId10"/>
    <p:sldId id="329" r:id="rId11"/>
    <p:sldId id="330" r:id="rId12"/>
    <p:sldId id="331" r:id="rId13"/>
    <p:sldId id="332" r:id="rId14"/>
    <p:sldId id="333" r:id="rId15"/>
    <p:sldId id="334" r:id="rId16"/>
    <p:sldId id="335" r:id="rId17"/>
    <p:sldId id="336" r:id="rId18"/>
    <p:sldId id="337" r:id="rId19"/>
    <p:sldId id="338" r:id="rId20"/>
    <p:sldId id="339" r:id="rId21"/>
    <p:sldId id="340" r:id="rId22"/>
    <p:sldId id="341" r:id="rId23"/>
    <p:sldId id="342" r:id="rId24"/>
    <p:sldId id="343" r:id="rId25"/>
    <p:sldId id="344" r:id="rId26"/>
    <p:sldId id="345" r:id="rId27"/>
    <p:sldId id="346" r:id="rId28"/>
    <p:sldId id="347" r:id="rId29"/>
    <p:sldId id="348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FF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>
      <p:cViewPr varScale="1">
        <p:scale>
          <a:sx n="116" d="100"/>
          <a:sy n="116" d="100"/>
        </p:scale>
        <p:origin x="1446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05812C-DD5D-446E-A433-D2F4D4D4ACB9}" type="datetimeFigureOut">
              <a:rPr lang="pt-BR" smtClean="0"/>
              <a:t>26/09/2016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C0603A-4920-4F17-8AE1-C78A841381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9404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fld id="{1E0CA85D-BF33-4954-94F7-45542285FC0A}" type="slidenum">
              <a:rPr lang="en-US" sz="13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</a:t>
            </a:fld>
            <a:endParaRPr lang="en-US" sz="13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5777" name="Text Box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75778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endParaRPr lang="en-US" smtClean="0">
              <a:latin typeface="Calibri" charset="0"/>
            </a:endParaRPr>
          </a:p>
        </p:txBody>
      </p:sp>
      <p:sp>
        <p:nvSpPr>
          <p:cNvPr id="75779" name="Text Box 3"/>
          <p:cNvSpPr txBox="1">
            <a:spLocks noChangeArrowheads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7488" tIns="50694" rIns="97488" bIns="50694" anchor="b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fld id="{057493A7-336E-438B-A057-826F6E17ADCA}" type="slidenum">
              <a:rPr lang="en-US" sz="1300">
                <a:solidFill>
                  <a:srgbClr val="000000"/>
                </a:solidFill>
                <a:latin typeface="Gill Sans" pitchFamily="1" charset="0"/>
              </a:rPr>
              <a:pPr algn="r" eaLnBrk="1" hangingPunct="1"/>
              <a:t>2</a:t>
            </a:fld>
            <a:endParaRPr lang="en-US" sz="1300">
              <a:solidFill>
                <a:srgbClr val="000000"/>
              </a:solidFill>
              <a:latin typeface="Gill Sans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30631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fld id="{CB776AAE-3256-4B62-A2D6-1A73071D0643}" type="slidenum">
              <a:rPr lang="en-US" sz="13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</a:t>
            </a:fld>
            <a:endParaRPr lang="en-US" sz="13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5777" name="Text Box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75778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endParaRPr lang="en-US" smtClean="0">
              <a:latin typeface="Calibri" charset="0"/>
            </a:endParaRPr>
          </a:p>
        </p:txBody>
      </p:sp>
      <p:sp>
        <p:nvSpPr>
          <p:cNvPr id="75779" name="Text Box 3"/>
          <p:cNvSpPr txBox="1">
            <a:spLocks noChangeArrowheads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7488" tIns="50694" rIns="97488" bIns="50694" anchor="b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fld id="{5EDEFA9D-59EA-4430-81F3-4678D67FEA3C}" type="slidenum">
              <a:rPr lang="en-US" sz="1300">
                <a:solidFill>
                  <a:srgbClr val="000000"/>
                </a:solidFill>
                <a:latin typeface="Gill Sans" pitchFamily="1" charset="0"/>
              </a:rPr>
              <a:pPr algn="r" eaLnBrk="1" hangingPunct="1"/>
              <a:t>3</a:t>
            </a:fld>
            <a:endParaRPr lang="en-US" sz="1300">
              <a:solidFill>
                <a:srgbClr val="000000"/>
              </a:solidFill>
              <a:latin typeface="Gill Sans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3908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fld id="{0EBD7567-D37D-46B1-8843-28E0B705C6C4}" type="slidenum">
              <a:rPr lang="en-US" sz="13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4</a:t>
            </a:fld>
            <a:endParaRPr lang="en-US" sz="13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5777" name="Text Box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75778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endParaRPr lang="en-US" smtClean="0">
              <a:latin typeface="Calibri" charset="0"/>
            </a:endParaRPr>
          </a:p>
        </p:txBody>
      </p:sp>
      <p:sp>
        <p:nvSpPr>
          <p:cNvPr id="75779" name="Text Box 3"/>
          <p:cNvSpPr txBox="1">
            <a:spLocks noChangeArrowheads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7488" tIns="50694" rIns="97488" bIns="50694" anchor="b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fld id="{34004745-3BB7-47D4-8422-C362D5485F6D}" type="slidenum">
              <a:rPr lang="en-US" sz="1300">
                <a:solidFill>
                  <a:srgbClr val="000000"/>
                </a:solidFill>
                <a:latin typeface="Gill Sans" pitchFamily="1" charset="0"/>
              </a:rPr>
              <a:pPr algn="r" eaLnBrk="1" hangingPunct="1"/>
              <a:t>4</a:t>
            </a:fld>
            <a:endParaRPr lang="en-US" sz="1300">
              <a:solidFill>
                <a:srgbClr val="000000"/>
              </a:solidFill>
              <a:latin typeface="Gill Sans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6018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fld id="{079DB7DB-BEC8-4423-B4EB-676E58DD20F9}" type="slidenum">
              <a:rPr lang="en-US" sz="13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5</a:t>
            </a:fld>
            <a:endParaRPr lang="en-US" sz="13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5777" name="Text Box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75778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endParaRPr lang="en-US" smtClean="0">
              <a:latin typeface="Calibri" charset="0"/>
            </a:endParaRPr>
          </a:p>
        </p:txBody>
      </p:sp>
      <p:sp>
        <p:nvSpPr>
          <p:cNvPr id="75779" name="Text Box 3"/>
          <p:cNvSpPr txBox="1">
            <a:spLocks noChangeArrowheads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7488" tIns="50694" rIns="97488" bIns="50694" anchor="b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fld id="{E5BF3C93-7456-4D6C-90A3-29363E9E5997}" type="slidenum">
              <a:rPr lang="en-US" sz="1300">
                <a:solidFill>
                  <a:srgbClr val="000000"/>
                </a:solidFill>
                <a:latin typeface="Gill Sans" pitchFamily="1" charset="0"/>
              </a:rPr>
              <a:pPr algn="r" eaLnBrk="1" hangingPunct="1"/>
              <a:t>5</a:t>
            </a:fld>
            <a:endParaRPr lang="en-US" sz="1300">
              <a:solidFill>
                <a:srgbClr val="000000"/>
              </a:solidFill>
              <a:latin typeface="Gill Sans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7869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fld id="{B3C57695-1BFA-4198-B5C5-D0A00BA68963}" type="slidenum">
              <a:rPr lang="en-US" sz="13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6</a:t>
            </a:fld>
            <a:endParaRPr lang="en-US" sz="13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5777" name="Text Box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75778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en-US" smtClean="0">
                <a:latin typeface="Calibri" charset="0"/>
              </a:rPr>
              <a:t>Fim aula 1</a:t>
            </a:r>
          </a:p>
        </p:txBody>
      </p:sp>
      <p:sp>
        <p:nvSpPr>
          <p:cNvPr id="75779" name="Text Box 3"/>
          <p:cNvSpPr txBox="1">
            <a:spLocks noChangeArrowheads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7488" tIns="50694" rIns="97488" bIns="50694" anchor="b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fld id="{31264C50-79C7-43FB-A094-1C0BB9D71892}" type="slidenum">
              <a:rPr lang="en-US" sz="1300">
                <a:solidFill>
                  <a:srgbClr val="000000"/>
                </a:solidFill>
                <a:latin typeface="Gill Sans" pitchFamily="1" charset="0"/>
              </a:rPr>
              <a:pPr algn="r" eaLnBrk="1" hangingPunct="1"/>
              <a:t>6</a:t>
            </a:fld>
            <a:endParaRPr lang="en-US" sz="1300">
              <a:solidFill>
                <a:srgbClr val="000000"/>
              </a:solidFill>
              <a:latin typeface="Gill Sans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89774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fld id="{3574497F-B955-4CC7-B15F-98A13E91F7A7}" type="slidenum">
              <a:rPr lang="en-US" sz="13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7</a:t>
            </a:fld>
            <a:endParaRPr lang="en-US" sz="13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5777" name="Text Box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75778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en-US" smtClean="0">
                <a:latin typeface="Calibri" charset="0"/>
              </a:rPr>
              <a:t>Fim aula 1</a:t>
            </a:r>
          </a:p>
        </p:txBody>
      </p:sp>
      <p:sp>
        <p:nvSpPr>
          <p:cNvPr id="75779" name="Text Box 3"/>
          <p:cNvSpPr txBox="1">
            <a:spLocks noChangeArrowheads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7488" tIns="50694" rIns="97488" bIns="50694" anchor="b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fld id="{5209C5DE-CC11-4CB3-A916-75A83E71809B}" type="slidenum">
              <a:rPr lang="en-US" sz="1300">
                <a:solidFill>
                  <a:srgbClr val="000000"/>
                </a:solidFill>
                <a:latin typeface="Gill Sans" pitchFamily="1" charset="0"/>
              </a:rPr>
              <a:pPr algn="r" eaLnBrk="1" hangingPunct="1"/>
              <a:t>7</a:t>
            </a:fld>
            <a:endParaRPr lang="en-US" sz="1300">
              <a:solidFill>
                <a:srgbClr val="000000"/>
              </a:solidFill>
              <a:latin typeface="Gill Sans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8985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fld id="{A26471D9-F7DB-4197-9C09-928380B9CB4B}" type="slidenum">
              <a:rPr lang="en-US" sz="13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8</a:t>
            </a:fld>
            <a:endParaRPr lang="en-US" sz="13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5777" name="Text Box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75778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endParaRPr lang="en-US" smtClean="0">
              <a:latin typeface="Calibri" charset="0"/>
            </a:endParaRPr>
          </a:p>
        </p:txBody>
      </p:sp>
      <p:sp>
        <p:nvSpPr>
          <p:cNvPr id="75779" name="Text Box 3"/>
          <p:cNvSpPr txBox="1">
            <a:spLocks noChangeArrowheads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7488" tIns="50694" rIns="97488" bIns="50694" anchor="b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fld id="{998C10A2-C42E-4C27-9804-60C5C47ED8EA}" type="slidenum">
              <a:rPr lang="en-US" sz="1300">
                <a:solidFill>
                  <a:srgbClr val="000000"/>
                </a:solidFill>
                <a:latin typeface="Gill Sans" pitchFamily="1" charset="0"/>
              </a:rPr>
              <a:pPr algn="r" eaLnBrk="1" hangingPunct="1"/>
              <a:t>8</a:t>
            </a:fld>
            <a:endParaRPr lang="en-US" sz="1300">
              <a:solidFill>
                <a:srgbClr val="000000"/>
              </a:solidFill>
              <a:latin typeface="Gill Sans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00869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53603" name="Espaço Reservado para Número de Slide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fld id="{BD4BE3D8-8288-44AA-994D-6FDC834254F3}" type="slidenum">
              <a:rPr lang="pt-BR" sz="13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9</a:t>
            </a:fld>
            <a:endParaRPr lang="pt-BR" sz="13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8644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55651" name="Espaço Reservado para Número de Slide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fld id="{E5005617-393F-4027-AB07-1F91ABACFFA3}" type="slidenum">
              <a:rPr lang="pt-BR" sz="13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10</a:t>
            </a:fld>
            <a:endParaRPr lang="pt-BR" sz="13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47811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69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57699" name="Espaço Reservado para Número de Slide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fld id="{2AFBEAEE-5654-492D-B298-D9705B7719D1}" type="slidenum">
              <a:rPr lang="pt-BR" sz="13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11</a:t>
            </a:fld>
            <a:endParaRPr lang="pt-BR" sz="13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41224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59747" name="Espaço Reservado para Número de Slide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fld id="{1BC0FBE8-96A6-421E-A3C1-3AA27FF90B84}" type="slidenum">
              <a:rPr lang="pt-BR" sz="13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12</a:t>
            </a:fld>
            <a:endParaRPr lang="pt-BR" sz="13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0512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61795" name="Espaço Reservado para Número de Slide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fld id="{9FC3AFD9-A24F-4382-9FB6-32BCBEA14613}" type="slidenum">
              <a:rPr lang="pt-BR" sz="13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13</a:t>
            </a:fld>
            <a:endParaRPr lang="pt-BR" sz="13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99336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63843" name="Espaço Reservado para Número de Slide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fld id="{EBE5E5D1-0446-49CA-9E9D-587B01DD55D2}" type="slidenum">
              <a:rPr lang="pt-BR" sz="13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14</a:t>
            </a:fld>
            <a:endParaRPr lang="pt-BR" sz="13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7822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65891" name="Espaço Reservado para Número de Slide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fld id="{8665E63F-3050-44D2-A38A-515B6D2BDB12}" type="slidenum">
              <a:rPr lang="pt-BR" sz="13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15</a:t>
            </a:fld>
            <a:endParaRPr lang="pt-BR" sz="13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58775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3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67939" name="Espaço Reservado para Número de Slide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fld id="{9CC47E04-392E-4F0D-BD37-C2CE24851A43}" type="slidenum">
              <a:rPr lang="pt-BR" sz="13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16</a:t>
            </a:fld>
            <a:endParaRPr lang="pt-BR" sz="13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77155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fld id="{23321A6D-AA48-46FA-BCFE-1523A9801C43}" type="slidenum">
              <a:rPr lang="en-US" sz="13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17</a:t>
            </a:fld>
            <a:endParaRPr lang="en-US" sz="13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5777" name="Text Box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75778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endParaRPr lang="en-US" smtClean="0">
              <a:latin typeface="Calibri" charset="0"/>
            </a:endParaRPr>
          </a:p>
        </p:txBody>
      </p:sp>
      <p:sp>
        <p:nvSpPr>
          <p:cNvPr id="75779" name="Text Box 3"/>
          <p:cNvSpPr txBox="1">
            <a:spLocks noChangeArrowheads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7488" tIns="50694" rIns="97488" bIns="50694" anchor="b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fld id="{9E8D3FBC-D3A0-4202-9A18-92A336EB816E}" type="slidenum">
              <a:rPr lang="en-US" sz="1300">
                <a:solidFill>
                  <a:srgbClr val="000000"/>
                </a:solidFill>
                <a:latin typeface="Gill Sans" pitchFamily="1" charset="0"/>
              </a:rPr>
              <a:pPr algn="r" eaLnBrk="1" hangingPunct="1"/>
              <a:t>17</a:t>
            </a:fld>
            <a:endParaRPr lang="en-US" sz="1300">
              <a:solidFill>
                <a:srgbClr val="000000"/>
              </a:solidFill>
              <a:latin typeface="Gill Sans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63816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fld id="{00E17D1B-4D29-437B-94B0-61E6E6237C11}" type="slidenum">
              <a:rPr lang="en-US" sz="13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18</a:t>
            </a:fld>
            <a:endParaRPr lang="en-US" sz="13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5777" name="Text Box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75778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endParaRPr lang="en-US" smtClean="0">
              <a:latin typeface="Calibri" charset="0"/>
            </a:endParaRPr>
          </a:p>
        </p:txBody>
      </p:sp>
      <p:sp>
        <p:nvSpPr>
          <p:cNvPr id="75779" name="Text Box 3"/>
          <p:cNvSpPr txBox="1">
            <a:spLocks noChangeArrowheads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7488" tIns="50694" rIns="97488" bIns="50694" anchor="b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fld id="{66AB79C7-2D70-44DA-81B7-70FDC38FE42C}" type="slidenum">
              <a:rPr lang="en-US" sz="1300">
                <a:solidFill>
                  <a:srgbClr val="000000"/>
                </a:solidFill>
                <a:latin typeface="Gill Sans" pitchFamily="1" charset="0"/>
              </a:rPr>
              <a:pPr algn="r" eaLnBrk="1" hangingPunct="1"/>
              <a:t>18</a:t>
            </a:fld>
            <a:endParaRPr lang="en-US" sz="1300">
              <a:solidFill>
                <a:srgbClr val="000000"/>
              </a:solidFill>
              <a:latin typeface="Gill Sans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6486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fld id="{D4D9CDD2-B2B6-4B1E-8774-FFDBE36EDAD6}" type="slidenum">
              <a:rPr lang="en-US" sz="13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19</a:t>
            </a:fld>
            <a:endParaRPr lang="en-US" sz="13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5777" name="Text Box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75778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endParaRPr lang="en-US" smtClean="0">
              <a:latin typeface="Calibri" charset="0"/>
            </a:endParaRPr>
          </a:p>
        </p:txBody>
      </p:sp>
      <p:sp>
        <p:nvSpPr>
          <p:cNvPr id="75779" name="Text Box 3"/>
          <p:cNvSpPr txBox="1">
            <a:spLocks noChangeArrowheads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7488" tIns="50694" rIns="97488" bIns="50694" anchor="b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fld id="{F46A8D24-A3B9-4239-9018-F034B645825F}" type="slidenum">
              <a:rPr lang="en-US" sz="1300">
                <a:solidFill>
                  <a:srgbClr val="000000"/>
                </a:solidFill>
                <a:latin typeface="Gill Sans" pitchFamily="1" charset="0"/>
              </a:rPr>
              <a:pPr algn="r" eaLnBrk="1" hangingPunct="1"/>
              <a:t>19</a:t>
            </a:fld>
            <a:endParaRPr lang="en-US" sz="1300">
              <a:solidFill>
                <a:srgbClr val="000000"/>
              </a:solidFill>
              <a:latin typeface="Gill Sans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76089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fld id="{7D01A530-0700-48AC-8224-01CA9FEF67FF}" type="slidenum">
              <a:rPr lang="en-US" sz="13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20</a:t>
            </a:fld>
            <a:endParaRPr lang="en-US" sz="13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5777" name="Text Box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75778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endParaRPr lang="en-US" smtClean="0">
              <a:latin typeface="Calibri" charset="0"/>
            </a:endParaRPr>
          </a:p>
        </p:txBody>
      </p:sp>
      <p:sp>
        <p:nvSpPr>
          <p:cNvPr id="75779" name="Text Box 3"/>
          <p:cNvSpPr txBox="1">
            <a:spLocks noChangeArrowheads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7488" tIns="50694" rIns="97488" bIns="50694" anchor="b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fld id="{C29C2A4C-DF43-4604-AD0B-FB3188264335}" type="slidenum">
              <a:rPr lang="en-US" sz="1300">
                <a:solidFill>
                  <a:srgbClr val="000000"/>
                </a:solidFill>
                <a:latin typeface="Gill Sans" pitchFamily="1" charset="0"/>
              </a:rPr>
              <a:pPr algn="r" eaLnBrk="1" hangingPunct="1"/>
              <a:t>20</a:t>
            </a:fld>
            <a:endParaRPr lang="en-US" sz="1300">
              <a:solidFill>
                <a:srgbClr val="000000"/>
              </a:solidFill>
              <a:latin typeface="Gill Sans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78500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fld id="{47CEF9A7-1240-42DC-8D19-392E93FB83FC}" type="slidenum">
              <a:rPr lang="en-US" sz="13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21</a:t>
            </a:fld>
            <a:endParaRPr lang="en-US" sz="13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5777" name="Text Box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75778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endParaRPr lang="en-US" smtClean="0">
              <a:latin typeface="Calibri" charset="0"/>
            </a:endParaRPr>
          </a:p>
        </p:txBody>
      </p:sp>
      <p:sp>
        <p:nvSpPr>
          <p:cNvPr id="75779" name="Text Box 3"/>
          <p:cNvSpPr txBox="1">
            <a:spLocks noChangeArrowheads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7488" tIns="50694" rIns="97488" bIns="50694" anchor="b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fld id="{4BC60851-9277-486F-A3AB-044336393E70}" type="slidenum">
              <a:rPr lang="en-US" sz="1300">
                <a:solidFill>
                  <a:srgbClr val="000000"/>
                </a:solidFill>
                <a:latin typeface="Gill Sans" pitchFamily="1" charset="0"/>
              </a:rPr>
              <a:pPr algn="r" eaLnBrk="1" hangingPunct="1"/>
              <a:t>21</a:t>
            </a:fld>
            <a:endParaRPr lang="en-US" sz="1300">
              <a:solidFill>
                <a:srgbClr val="000000"/>
              </a:solidFill>
              <a:latin typeface="Gill Sans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49654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fld id="{C1598909-5B47-4ED8-A134-B6DA378EFE26}" type="slidenum">
              <a:rPr lang="en-US" sz="13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22</a:t>
            </a:fld>
            <a:endParaRPr lang="en-US" sz="13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5777" name="Text Box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75778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endParaRPr lang="en-US" smtClean="0">
              <a:latin typeface="Calibri" charset="0"/>
            </a:endParaRPr>
          </a:p>
        </p:txBody>
      </p:sp>
      <p:sp>
        <p:nvSpPr>
          <p:cNvPr id="75779" name="Text Box 3"/>
          <p:cNvSpPr txBox="1">
            <a:spLocks noChangeArrowheads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7488" tIns="50694" rIns="97488" bIns="50694" anchor="b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fld id="{928EBD46-D4BA-4C6A-B581-BAE7512FB6AA}" type="slidenum">
              <a:rPr lang="en-US" sz="1300">
                <a:solidFill>
                  <a:srgbClr val="000000"/>
                </a:solidFill>
                <a:latin typeface="Gill Sans" pitchFamily="1" charset="0"/>
              </a:rPr>
              <a:pPr algn="r" eaLnBrk="1" hangingPunct="1"/>
              <a:t>22</a:t>
            </a:fld>
            <a:endParaRPr lang="en-US" sz="1300">
              <a:solidFill>
                <a:srgbClr val="000000"/>
              </a:solidFill>
              <a:latin typeface="Gill Sans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92645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fld id="{5044E1A5-C248-4135-96A5-FC6BAC430A40}" type="slidenum">
              <a:rPr lang="en-US" sz="13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23</a:t>
            </a:fld>
            <a:endParaRPr lang="en-US" sz="13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5777" name="Text Box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75778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endParaRPr lang="en-US" smtClean="0">
              <a:latin typeface="Calibri" charset="0"/>
            </a:endParaRPr>
          </a:p>
        </p:txBody>
      </p:sp>
      <p:sp>
        <p:nvSpPr>
          <p:cNvPr id="75779" name="Text Box 3"/>
          <p:cNvSpPr txBox="1">
            <a:spLocks noChangeArrowheads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7488" tIns="50694" rIns="97488" bIns="50694" anchor="b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fld id="{CE32FA68-020B-497D-9A86-3B30FD47C520}" type="slidenum">
              <a:rPr lang="en-US" sz="1300">
                <a:solidFill>
                  <a:srgbClr val="000000"/>
                </a:solidFill>
                <a:latin typeface="Gill Sans" pitchFamily="1" charset="0"/>
              </a:rPr>
              <a:pPr algn="r" eaLnBrk="1" hangingPunct="1"/>
              <a:t>23</a:t>
            </a:fld>
            <a:endParaRPr lang="en-US" sz="1300">
              <a:solidFill>
                <a:srgbClr val="000000"/>
              </a:solidFill>
              <a:latin typeface="Gill Sans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04287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fld id="{5F89102E-CAF7-487C-9511-5E26E706B40F}" type="slidenum">
              <a:rPr lang="en-US" sz="13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24</a:t>
            </a:fld>
            <a:endParaRPr lang="en-US" sz="13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5777" name="Text Box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75778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endParaRPr lang="en-US" smtClean="0">
              <a:latin typeface="Calibri" charset="0"/>
            </a:endParaRPr>
          </a:p>
        </p:txBody>
      </p:sp>
      <p:sp>
        <p:nvSpPr>
          <p:cNvPr id="75779" name="Text Box 3"/>
          <p:cNvSpPr txBox="1">
            <a:spLocks noChangeArrowheads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7488" tIns="50694" rIns="97488" bIns="50694" anchor="b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fld id="{F4E74FBF-9933-443C-86DC-2D5709771589}" type="slidenum">
              <a:rPr lang="en-US" sz="1300">
                <a:solidFill>
                  <a:srgbClr val="000000"/>
                </a:solidFill>
                <a:latin typeface="Gill Sans" pitchFamily="1" charset="0"/>
              </a:rPr>
              <a:pPr algn="r" eaLnBrk="1" hangingPunct="1"/>
              <a:t>24</a:t>
            </a:fld>
            <a:endParaRPr lang="en-US" sz="1300">
              <a:solidFill>
                <a:srgbClr val="000000"/>
              </a:solidFill>
              <a:latin typeface="Gill Sans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56917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fld id="{F95B155B-E575-4187-8F44-73AFBC525D16}" type="slidenum">
              <a:rPr lang="en-US" sz="13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25</a:t>
            </a:fld>
            <a:endParaRPr lang="en-US" sz="13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5777" name="Text Box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75778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endParaRPr lang="en-US" smtClean="0">
              <a:latin typeface="Calibri" charset="0"/>
            </a:endParaRPr>
          </a:p>
        </p:txBody>
      </p:sp>
      <p:sp>
        <p:nvSpPr>
          <p:cNvPr id="75779" name="Text Box 3"/>
          <p:cNvSpPr txBox="1">
            <a:spLocks noChangeArrowheads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7488" tIns="50694" rIns="97488" bIns="50694" anchor="b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fld id="{89B7AD03-B313-4715-91C8-8A9BFEEB6D45}" type="slidenum">
              <a:rPr lang="en-US" sz="1300">
                <a:solidFill>
                  <a:srgbClr val="000000"/>
                </a:solidFill>
                <a:latin typeface="Gill Sans" pitchFamily="1" charset="0"/>
              </a:rPr>
              <a:pPr algn="r" eaLnBrk="1" hangingPunct="1"/>
              <a:t>25</a:t>
            </a:fld>
            <a:endParaRPr lang="en-US" sz="1300">
              <a:solidFill>
                <a:srgbClr val="000000"/>
              </a:solidFill>
              <a:latin typeface="Gill Sans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5542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fld id="{9360DFC5-1AD8-4F34-A99F-84FE22BF8679}" type="slidenum">
              <a:rPr lang="en-US" sz="13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26</a:t>
            </a:fld>
            <a:endParaRPr lang="en-US" sz="13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5777" name="Text Box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75778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en-US" smtClean="0">
                <a:latin typeface="Calibri" charset="0"/>
              </a:rPr>
              <a:t>Fim aula 1</a:t>
            </a:r>
          </a:p>
        </p:txBody>
      </p:sp>
      <p:sp>
        <p:nvSpPr>
          <p:cNvPr id="75779" name="Text Box 3"/>
          <p:cNvSpPr txBox="1">
            <a:spLocks noChangeArrowheads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7488" tIns="50694" rIns="97488" bIns="50694" anchor="b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fld id="{1E52C4B9-ADB2-46D8-97A7-FB08D43D862B}" type="slidenum">
              <a:rPr lang="en-US" sz="1300">
                <a:solidFill>
                  <a:srgbClr val="000000"/>
                </a:solidFill>
                <a:latin typeface="Gill Sans" pitchFamily="1" charset="0"/>
              </a:rPr>
              <a:pPr algn="r" eaLnBrk="1" hangingPunct="1"/>
              <a:t>26</a:t>
            </a:fld>
            <a:endParaRPr lang="en-US" sz="1300">
              <a:solidFill>
                <a:srgbClr val="000000"/>
              </a:solidFill>
              <a:latin typeface="Gill Sans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560014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fld id="{D8150A1A-3CFE-444B-A82F-7804DEBC9F72}" type="slidenum">
              <a:rPr lang="en-US" sz="13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27</a:t>
            </a:fld>
            <a:endParaRPr lang="en-US" sz="13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5777" name="Text Box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75778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endParaRPr lang="en-US" smtClean="0">
              <a:latin typeface="Calibri" charset="0"/>
            </a:endParaRPr>
          </a:p>
        </p:txBody>
      </p:sp>
      <p:sp>
        <p:nvSpPr>
          <p:cNvPr id="75779" name="Text Box 3"/>
          <p:cNvSpPr txBox="1">
            <a:spLocks noChangeArrowheads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7488" tIns="50694" rIns="97488" bIns="50694" anchor="b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fld id="{E5F51AFD-284A-448F-A245-271796A121BC}" type="slidenum">
              <a:rPr lang="en-US" sz="1300">
                <a:solidFill>
                  <a:srgbClr val="000000"/>
                </a:solidFill>
                <a:latin typeface="Gill Sans" pitchFamily="1" charset="0"/>
              </a:rPr>
              <a:pPr algn="r" eaLnBrk="1" hangingPunct="1"/>
              <a:t>27</a:t>
            </a:fld>
            <a:endParaRPr lang="en-US" sz="1300">
              <a:solidFill>
                <a:srgbClr val="000000"/>
              </a:solidFill>
              <a:latin typeface="Gill Sans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853160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fld id="{A3BF6DE6-40B0-4B18-AA51-562D49EC8806}" type="slidenum">
              <a:rPr lang="en-US" sz="13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28</a:t>
            </a:fld>
            <a:endParaRPr lang="en-US" sz="13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5777" name="Text Box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75778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endParaRPr lang="en-US" smtClean="0">
              <a:latin typeface="Calibri" charset="0"/>
            </a:endParaRPr>
          </a:p>
        </p:txBody>
      </p:sp>
      <p:sp>
        <p:nvSpPr>
          <p:cNvPr id="75779" name="Text Box 3"/>
          <p:cNvSpPr txBox="1">
            <a:spLocks noChangeArrowheads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7488" tIns="50694" rIns="97488" bIns="50694" anchor="b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fld id="{BA7B5F5C-85C0-4343-8BDA-6AE88F95C4E0}" type="slidenum">
              <a:rPr lang="en-US" sz="1300">
                <a:solidFill>
                  <a:srgbClr val="000000"/>
                </a:solidFill>
                <a:latin typeface="Gill Sans" pitchFamily="1" charset="0"/>
              </a:rPr>
              <a:pPr algn="r" eaLnBrk="1" hangingPunct="1"/>
              <a:t>28</a:t>
            </a:fld>
            <a:endParaRPr lang="en-US" sz="1300">
              <a:solidFill>
                <a:srgbClr val="000000"/>
              </a:solidFill>
              <a:latin typeface="Gill Sans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70016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fld id="{DA74B5AA-CB36-417D-8BE4-921C335EFE23}" type="slidenum">
              <a:rPr lang="en-US" sz="13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29</a:t>
            </a:fld>
            <a:endParaRPr lang="en-US" sz="13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5777" name="Text Box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75778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endParaRPr lang="en-US" smtClean="0">
              <a:latin typeface="Calibri" charset="0"/>
            </a:endParaRPr>
          </a:p>
        </p:txBody>
      </p:sp>
      <p:sp>
        <p:nvSpPr>
          <p:cNvPr id="75779" name="Text Box 3"/>
          <p:cNvSpPr txBox="1">
            <a:spLocks noChangeArrowheads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7488" tIns="50694" rIns="97488" bIns="50694" anchor="b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fld id="{171BA3E0-40F6-4687-A5A7-130BF34E8EE6}" type="slidenum">
              <a:rPr lang="en-US" sz="1300">
                <a:solidFill>
                  <a:srgbClr val="000000"/>
                </a:solidFill>
                <a:latin typeface="Gill Sans" pitchFamily="1" charset="0"/>
              </a:rPr>
              <a:pPr algn="r" eaLnBrk="1" hangingPunct="1"/>
              <a:t>29</a:t>
            </a:fld>
            <a:endParaRPr lang="en-US" sz="1300">
              <a:solidFill>
                <a:srgbClr val="000000"/>
              </a:solidFill>
              <a:latin typeface="Gill Sans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42661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C6075B0D-5CF6-4BB3-9F4E-8CF0C0E1E7A2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C6075B0D-5CF6-4BB3-9F4E-8CF0C0E1E7A2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notesSlide" Target="../notesSlides/notesSlide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emf"/><Relationship Id="rId4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emf"/><Relationship Id="rId4" Type="http://schemas.openxmlformats.org/officeDocument/2006/relationships/image" Target="../media/image3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90800"/>
            <a:ext cx="8077200" cy="1901952"/>
          </a:xfrm>
        </p:spPr>
        <p:txBody>
          <a:bodyPr>
            <a:normAutofit/>
          </a:bodyPr>
          <a:lstStyle/>
          <a:p>
            <a:r>
              <a:rPr lang="pt-BR" dirty="0" smtClean="0"/>
              <a:t>Dualidade Onda-Partícula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334000"/>
            <a:ext cx="8077200" cy="13716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Lucas Sigaud – </a:t>
            </a:r>
            <a:r>
              <a:rPr lang="en-US" dirty="0" err="1" smtClean="0">
                <a:solidFill>
                  <a:schemeClr val="tx1"/>
                </a:solidFill>
              </a:rPr>
              <a:t>Universidade</a:t>
            </a:r>
            <a:r>
              <a:rPr lang="en-US" dirty="0" smtClean="0">
                <a:solidFill>
                  <a:schemeClr val="tx1"/>
                </a:solidFill>
              </a:rPr>
              <a:t> Federal </a:t>
            </a:r>
            <a:r>
              <a:rPr lang="en-US" dirty="0" err="1" smtClean="0">
                <a:solidFill>
                  <a:schemeClr val="tx1"/>
                </a:solidFill>
              </a:rPr>
              <a:t>Fluminense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(Material de Daniel Jonathan)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 err="1" smtClean="0">
                <a:solidFill>
                  <a:schemeClr val="tx1"/>
                </a:solidFill>
              </a:rPr>
              <a:t>Física</a:t>
            </a:r>
            <a:r>
              <a:rPr lang="en-US" dirty="0" smtClean="0">
                <a:solidFill>
                  <a:schemeClr val="tx1"/>
                </a:solidFill>
              </a:rPr>
              <a:t> IV   –   2016.2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971550" y="1001713"/>
            <a:ext cx="7921625" cy="1274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5694" tIns="35694" rIns="35694" bIns="35694"/>
          <a:lstStyle>
            <a:lvl1pPr indent="-501650" eaLnBrk="0" hangingPunct="0">
              <a:tabLst>
                <a:tab pos="508000" algn="l"/>
                <a:tab pos="965200" algn="l"/>
                <a:tab pos="1422400" algn="l"/>
                <a:tab pos="1879600" algn="l"/>
                <a:tab pos="2336800" algn="l"/>
                <a:tab pos="2794000" algn="l"/>
                <a:tab pos="3251200" algn="l"/>
                <a:tab pos="3708400" algn="l"/>
                <a:tab pos="4165600" algn="l"/>
                <a:tab pos="4622800" algn="l"/>
                <a:tab pos="5080000" algn="l"/>
                <a:tab pos="5537200" algn="l"/>
                <a:tab pos="5994400" algn="l"/>
                <a:tab pos="6451600" algn="l"/>
                <a:tab pos="6908800" algn="l"/>
                <a:tab pos="7366000" algn="l"/>
                <a:tab pos="7823200" algn="l"/>
                <a:tab pos="8280400" algn="l"/>
                <a:tab pos="8737600" algn="l"/>
                <a:tab pos="9194800" algn="l"/>
                <a:tab pos="96520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508000" algn="l"/>
                <a:tab pos="965200" algn="l"/>
                <a:tab pos="1422400" algn="l"/>
                <a:tab pos="1879600" algn="l"/>
                <a:tab pos="2336800" algn="l"/>
                <a:tab pos="2794000" algn="l"/>
                <a:tab pos="3251200" algn="l"/>
                <a:tab pos="3708400" algn="l"/>
                <a:tab pos="4165600" algn="l"/>
                <a:tab pos="4622800" algn="l"/>
                <a:tab pos="5080000" algn="l"/>
                <a:tab pos="5537200" algn="l"/>
                <a:tab pos="5994400" algn="l"/>
                <a:tab pos="6451600" algn="l"/>
                <a:tab pos="6908800" algn="l"/>
                <a:tab pos="7366000" algn="l"/>
                <a:tab pos="7823200" algn="l"/>
                <a:tab pos="8280400" algn="l"/>
                <a:tab pos="8737600" algn="l"/>
                <a:tab pos="9194800" algn="l"/>
                <a:tab pos="96520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508000" algn="l"/>
                <a:tab pos="965200" algn="l"/>
                <a:tab pos="1422400" algn="l"/>
                <a:tab pos="1879600" algn="l"/>
                <a:tab pos="2336800" algn="l"/>
                <a:tab pos="2794000" algn="l"/>
                <a:tab pos="3251200" algn="l"/>
                <a:tab pos="3708400" algn="l"/>
                <a:tab pos="4165600" algn="l"/>
                <a:tab pos="4622800" algn="l"/>
                <a:tab pos="5080000" algn="l"/>
                <a:tab pos="5537200" algn="l"/>
                <a:tab pos="5994400" algn="l"/>
                <a:tab pos="6451600" algn="l"/>
                <a:tab pos="6908800" algn="l"/>
                <a:tab pos="7366000" algn="l"/>
                <a:tab pos="7823200" algn="l"/>
                <a:tab pos="8280400" algn="l"/>
                <a:tab pos="8737600" algn="l"/>
                <a:tab pos="9194800" algn="l"/>
                <a:tab pos="96520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508000" algn="l"/>
                <a:tab pos="965200" algn="l"/>
                <a:tab pos="1422400" algn="l"/>
                <a:tab pos="1879600" algn="l"/>
                <a:tab pos="2336800" algn="l"/>
                <a:tab pos="2794000" algn="l"/>
                <a:tab pos="3251200" algn="l"/>
                <a:tab pos="3708400" algn="l"/>
                <a:tab pos="4165600" algn="l"/>
                <a:tab pos="4622800" algn="l"/>
                <a:tab pos="5080000" algn="l"/>
                <a:tab pos="5537200" algn="l"/>
                <a:tab pos="5994400" algn="l"/>
                <a:tab pos="6451600" algn="l"/>
                <a:tab pos="6908800" algn="l"/>
                <a:tab pos="7366000" algn="l"/>
                <a:tab pos="7823200" algn="l"/>
                <a:tab pos="8280400" algn="l"/>
                <a:tab pos="8737600" algn="l"/>
                <a:tab pos="9194800" algn="l"/>
                <a:tab pos="96520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508000" algn="l"/>
                <a:tab pos="965200" algn="l"/>
                <a:tab pos="1422400" algn="l"/>
                <a:tab pos="1879600" algn="l"/>
                <a:tab pos="2336800" algn="l"/>
                <a:tab pos="2794000" algn="l"/>
                <a:tab pos="3251200" algn="l"/>
                <a:tab pos="3708400" algn="l"/>
                <a:tab pos="4165600" algn="l"/>
                <a:tab pos="4622800" algn="l"/>
                <a:tab pos="5080000" algn="l"/>
                <a:tab pos="5537200" algn="l"/>
                <a:tab pos="5994400" algn="l"/>
                <a:tab pos="6451600" algn="l"/>
                <a:tab pos="6908800" algn="l"/>
                <a:tab pos="7366000" algn="l"/>
                <a:tab pos="7823200" algn="l"/>
                <a:tab pos="8280400" algn="l"/>
                <a:tab pos="8737600" algn="l"/>
                <a:tab pos="9194800" algn="l"/>
                <a:tab pos="96520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8000" algn="l"/>
                <a:tab pos="965200" algn="l"/>
                <a:tab pos="1422400" algn="l"/>
                <a:tab pos="1879600" algn="l"/>
                <a:tab pos="2336800" algn="l"/>
                <a:tab pos="2794000" algn="l"/>
                <a:tab pos="3251200" algn="l"/>
                <a:tab pos="3708400" algn="l"/>
                <a:tab pos="4165600" algn="l"/>
                <a:tab pos="4622800" algn="l"/>
                <a:tab pos="5080000" algn="l"/>
                <a:tab pos="5537200" algn="l"/>
                <a:tab pos="5994400" algn="l"/>
                <a:tab pos="6451600" algn="l"/>
                <a:tab pos="6908800" algn="l"/>
                <a:tab pos="7366000" algn="l"/>
                <a:tab pos="7823200" algn="l"/>
                <a:tab pos="8280400" algn="l"/>
                <a:tab pos="8737600" algn="l"/>
                <a:tab pos="9194800" algn="l"/>
                <a:tab pos="96520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8000" algn="l"/>
                <a:tab pos="965200" algn="l"/>
                <a:tab pos="1422400" algn="l"/>
                <a:tab pos="1879600" algn="l"/>
                <a:tab pos="2336800" algn="l"/>
                <a:tab pos="2794000" algn="l"/>
                <a:tab pos="3251200" algn="l"/>
                <a:tab pos="3708400" algn="l"/>
                <a:tab pos="4165600" algn="l"/>
                <a:tab pos="4622800" algn="l"/>
                <a:tab pos="5080000" algn="l"/>
                <a:tab pos="5537200" algn="l"/>
                <a:tab pos="5994400" algn="l"/>
                <a:tab pos="6451600" algn="l"/>
                <a:tab pos="6908800" algn="l"/>
                <a:tab pos="7366000" algn="l"/>
                <a:tab pos="7823200" algn="l"/>
                <a:tab pos="8280400" algn="l"/>
                <a:tab pos="8737600" algn="l"/>
                <a:tab pos="9194800" algn="l"/>
                <a:tab pos="96520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8000" algn="l"/>
                <a:tab pos="965200" algn="l"/>
                <a:tab pos="1422400" algn="l"/>
                <a:tab pos="1879600" algn="l"/>
                <a:tab pos="2336800" algn="l"/>
                <a:tab pos="2794000" algn="l"/>
                <a:tab pos="3251200" algn="l"/>
                <a:tab pos="3708400" algn="l"/>
                <a:tab pos="4165600" algn="l"/>
                <a:tab pos="4622800" algn="l"/>
                <a:tab pos="5080000" algn="l"/>
                <a:tab pos="5537200" algn="l"/>
                <a:tab pos="5994400" algn="l"/>
                <a:tab pos="6451600" algn="l"/>
                <a:tab pos="6908800" algn="l"/>
                <a:tab pos="7366000" algn="l"/>
                <a:tab pos="7823200" algn="l"/>
                <a:tab pos="8280400" algn="l"/>
                <a:tab pos="8737600" algn="l"/>
                <a:tab pos="9194800" algn="l"/>
                <a:tab pos="96520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8000" algn="l"/>
                <a:tab pos="965200" algn="l"/>
                <a:tab pos="1422400" algn="l"/>
                <a:tab pos="1879600" algn="l"/>
                <a:tab pos="2336800" algn="l"/>
                <a:tab pos="2794000" algn="l"/>
                <a:tab pos="3251200" algn="l"/>
                <a:tab pos="3708400" algn="l"/>
                <a:tab pos="4165600" algn="l"/>
                <a:tab pos="4622800" algn="l"/>
                <a:tab pos="5080000" algn="l"/>
                <a:tab pos="5537200" algn="l"/>
                <a:tab pos="5994400" algn="l"/>
                <a:tab pos="6451600" algn="l"/>
                <a:tab pos="6908800" algn="l"/>
                <a:tab pos="7366000" algn="l"/>
                <a:tab pos="7823200" algn="l"/>
                <a:tab pos="8280400" algn="l"/>
                <a:tab pos="8737600" algn="l"/>
                <a:tab pos="9194800" algn="l"/>
                <a:tab pos="96520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buSzPct val="125000"/>
            </a:pPr>
            <a:r>
              <a:rPr lang="en-US" sz="2000" b="0">
                <a:solidFill>
                  <a:srgbClr val="000000"/>
                </a:solidFill>
                <a:latin typeface="Gill Sans" pitchFamily="1" charset="0"/>
              </a:rPr>
              <a:t>O efeito fotoelétrico parece indicar que a luz é composta de </a:t>
            </a:r>
            <a:r>
              <a:rPr lang="en-US" sz="2000" i="1">
                <a:solidFill>
                  <a:srgbClr val="FF0000"/>
                </a:solidFill>
                <a:latin typeface="Gill Sans" pitchFamily="1" charset="0"/>
              </a:rPr>
              <a:t>partículas</a:t>
            </a:r>
            <a:r>
              <a:rPr lang="en-US" sz="2000" i="1">
                <a:solidFill>
                  <a:srgbClr val="000000"/>
                </a:solidFill>
                <a:latin typeface="Gill Sans" pitchFamily="1" charset="0"/>
              </a:rPr>
              <a:t>. </a:t>
            </a:r>
            <a:r>
              <a:rPr lang="en-US" sz="2000" b="0">
                <a:solidFill>
                  <a:srgbClr val="000000"/>
                </a:solidFill>
                <a:latin typeface="Gill Sans" pitchFamily="1" charset="0"/>
              </a:rPr>
              <a:t>Porém, quando falamos em frequência, comprimento de onda, estamos falando nas propriedades de uma </a:t>
            </a:r>
            <a:r>
              <a:rPr lang="en-US" sz="2000" i="1">
                <a:solidFill>
                  <a:srgbClr val="FF0000"/>
                </a:solidFill>
                <a:latin typeface="Gill Sans" pitchFamily="1" charset="0"/>
              </a:rPr>
              <a:t>onda</a:t>
            </a:r>
            <a:r>
              <a:rPr lang="en-US" sz="2000" i="1">
                <a:solidFill>
                  <a:srgbClr val="000000"/>
                </a:solidFill>
                <a:latin typeface="Gill Sans" pitchFamily="1" charset="0"/>
              </a:rPr>
              <a:t>. </a:t>
            </a:r>
            <a:r>
              <a:rPr lang="en-US" sz="2000" b="0">
                <a:solidFill>
                  <a:srgbClr val="000000"/>
                </a:solidFill>
                <a:latin typeface="Gill Sans" pitchFamily="1" charset="0"/>
              </a:rPr>
              <a:t>De fato, a luz apresenta propriedades típicas de ondas, como a</a:t>
            </a:r>
            <a:r>
              <a:rPr lang="en-US" sz="2000">
                <a:solidFill>
                  <a:srgbClr val="000000"/>
                </a:solidFill>
                <a:latin typeface="Gill Sans" pitchFamily="1" charset="0"/>
              </a:rPr>
              <a:t> </a:t>
            </a:r>
            <a:r>
              <a:rPr lang="en-US" sz="2000" i="1">
                <a:solidFill>
                  <a:srgbClr val="FF0000"/>
                </a:solidFill>
                <a:latin typeface="Gill Sans" pitchFamily="1" charset="0"/>
              </a:rPr>
              <a:t>difração</a:t>
            </a:r>
            <a:r>
              <a:rPr lang="en-US" sz="2000">
                <a:solidFill>
                  <a:srgbClr val="FF0000"/>
                </a:solidFill>
                <a:latin typeface="Gill Sans" pitchFamily="1" charset="0"/>
              </a:rPr>
              <a:t> </a:t>
            </a:r>
            <a:r>
              <a:rPr lang="en-US" sz="2000" b="0">
                <a:solidFill>
                  <a:srgbClr val="000000"/>
                </a:solidFill>
                <a:latin typeface="Gill Sans" pitchFamily="1" charset="0"/>
              </a:rPr>
              <a:t>e a</a:t>
            </a:r>
            <a:r>
              <a:rPr lang="en-US" sz="2000">
                <a:solidFill>
                  <a:srgbClr val="000000"/>
                </a:solidFill>
                <a:latin typeface="Gill Sans" pitchFamily="1" charset="0"/>
              </a:rPr>
              <a:t> </a:t>
            </a:r>
            <a:r>
              <a:rPr lang="en-US" sz="2000" i="1">
                <a:solidFill>
                  <a:srgbClr val="FF0000"/>
                </a:solidFill>
                <a:latin typeface="Gill Sans" pitchFamily="1" charset="0"/>
              </a:rPr>
              <a:t>interferência</a:t>
            </a:r>
            <a:r>
              <a:rPr lang="en-US" sz="2000" i="1">
                <a:solidFill>
                  <a:srgbClr val="000000"/>
                </a:solidFill>
                <a:latin typeface="Gill Sans" pitchFamily="1" charset="0"/>
              </a:rPr>
              <a:t>. </a:t>
            </a:r>
            <a:endParaRPr lang="en-US" sz="2000">
              <a:solidFill>
                <a:srgbClr val="000000"/>
              </a:solidFill>
              <a:latin typeface="Gill Sans" pitchFamily="1" charset="0"/>
              <a:ea typeface="ヒラギノ角ゴ Pro W3" pitchFamily="1" charset="-128"/>
            </a:endParaRPr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4349750"/>
            <a:ext cx="4106862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975" y="3549650"/>
            <a:ext cx="4137025" cy="283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1079500" y="2686050"/>
            <a:ext cx="2628900" cy="74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63288" tIns="32910" rIns="63288" bIns="3291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sz="2200">
                <a:solidFill>
                  <a:srgbClr val="000000"/>
                </a:solidFill>
                <a:latin typeface="Gill Sans" pitchFamily="1" charset="0"/>
              </a:rPr>
              <a:t>Difração por uma </a:t>
            </a:r>
          </a:p>
          <a:p>
            <a:pPr algn="ctr" eaLnBrk="1" hangingPunct="1"/>
            <a:r>
              <a:rPr lang="en-US" sz="2200">
                <a:solidFill>
                  <a:srgbClr val="000000"/>
                </a:solidFill>
                <a:latin typeface="Gill Sans" pitchFamily="1" charset="0"/>
              </a:rPr>
              <a:t>Fenda simples:</a:t>
            </a:r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4716463" y="2708275"/>
            <a:ext cx="4256087" cy="74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63288" tIns="32910" rIns="63288" bIns="3291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sz="2200">
                <a:solidFill>
                  <a:srgbClr val="000000"/>
                </a:solidFill>
                <a:latin typeface="Gill Sans" pitchFamily="1" charset="0"/>
              </a:rPr>
              <a:t>Equivalente: Difração por um fio de cabelo:</a:t>
            </a:r>
          </a:p>
        </p:txBody>
      </p:sp>
      <p:grpSp>
        <p:nvGrpSpPr>
          <p:cNvPr id="138246" name="Group 2"/>
          <p:cNvGrpSpPr>
            <a:grpSpLocks/>
          </p:cNvGrpSpPr>
          <p:nvPr/>
        </p:nvGrpSpPr>
        <p:grpSpPr bwMode="auto">
          <a:xfrm>
            <a:off x="179388" y="193675"/>
            <a:ext cx="8382000" cy="1219200"/>
            <a:chOff x="288" y="288"/>
            <a:chExt cx="5280" cy="768"/>
          </a:xfrm>
        </p:grpSpPr>
        <p:sp>
          <p:nvSpPr>
            <p:cNvPr id="138249" name="Rectangle 3"/>
            <p:cNvSpPr>
              <a:spLocks noChangeArrowheads="1"/>
            </p:cNvSpPr>
            <p:nvPr/>
          </p:nvSpPr>
          <p:spPr bwMode="auto">
            <a:xfrm>
              <a:off x="432" y="672"/>
              <a:ext cx="288" cy="28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366FF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38250" name="Rectangle 4"/>
            <p:cNvSpPr>
              <a:spLocks noChangeArrowheads="1"/>
            </p:cNvSpPr>
            <p:nvPr/>
          </p:nvSpPr>
          <p:spPr bwMode="auto">
            <a:xfrm>
              <a:off x="288" y="576"/>
              <a:ext cx="288" cy="288"/>
            </a:xfrm>
            <a:prstGeom prst="rect">
              <a:avLst/>
            </a:prstGeom>
            <a:gradFill rotWithShape="0">
              <a:gsLst>
                <a:gs pos="0">
                  <a:srgbClr val="FFFF66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38251" name="Rectangle 5"/>
            <p:cNvSpPr>
              <a:spLocks noChangeArrowheads="1"/>
            </p:cNvSpPr>
            <p:nvPr/>
          </p:nvSpPr>
          <p:spPr bwMode="auto">
            <a:xfrm>
              <a:off x="432" y="384"/>
              <a:ext cx="288" cy="28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FF3300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38252" name="Line 6"/>
            <p:cNvSpPr>
              <a:spLocks noChangeShapeType="1"/>
            </p:cNvSpPr>
            <p:nvPr/>
          </p:nvSpPr>
          <p:spPr bwMode="auto">
            <a:xfrm>
              <a:off x="432" y="672"/>
              <a:ext cx="5136" cy="0"/>
            </a:xfrm>
            <a:prstGeom prst="line">
              <a:avLst/>
            </a:prstGeom>
            <a:noFill/>
            <a:ln w="38100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8253" name="Line 7"/>
            <p:cNvSpPr>
              <a:spLocks noChangeShapeType="1"/>
            </p:cNvSpPr>
            <p:nvPr/>
          </p:nvSpPr>
          <p:spPr bwMode="auto">
            <a:xfrm>
              <a:off x="432" y="288"/>
              <a:ext cx="0" cy="7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8247" name="Rectangle 8"/>
          <p:cNvSpPr>
            <a:spLocks noChangeArrowheads="1"/>
          </p:cNvSpPr>
          <p:nvPr/>
        </p:nvSpPr>
        <p:spPr bwMode="auto">
          <a:xfrm>
            <a:off x="685800" y="-100013"/>
            <a:ext cx="7772400" cy="1143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pt-BR">
                <a:latin typeface="Arial" panose="020B0604020202020204" pitchFamily="34" charset="0"/>
                <a:cs typeface="Arial" panose="020B0604020202020204" pitchFamily="34" charset="0"/>
              </a:rPr>
              <a:t>Luz: onda ou partícula?</a:t>
            </a:r>
            <a:endParaRPr lang="pt-BR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8248" name="Espaço Reservado para Número de Slide 15"/>
          <p:cNvSpPr>
            <a:spLocks noGrp="1"/>
          </p:cNvSpPr>
          <p:nvPr>
            <p:ph type="sldNum" sz="quarter" idx="12"/>
          </p:nvPr>
        </p:nvSpPr>
        <p:spPr bwMode="auto">
          <a:xfrm>
            <a:off x="146050" y="6237288"/>
            <a:ext cx="457200" cy="45720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92E565C7-B351-4369-A8CD-036E9D23F297}" type="slidenum">
              <a:rPr lang="pt-BR" sz="1400">
                <a:solidFill>
                  <a:srgbClr val="FFFFFF"/>
                </a:solidFill>
                <a:latin typeface="Franklin Gothic Book" panose="020B0503020102020204" pitchFamily="34" charset="0"/>
              </a:rPr>
              <a:pPr eaLnBrk="1" hangingPunct="1"/>
              <a:t>2</a:t>
            </a:fld>
            <a:endParaRPr lang="pt-BR" sz="1400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1578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7" grpId="0"/>
      <p:bldP spid="2867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289" name="Group 2"/>
          <p:cNvGrpSpPr>
            <a:grpSpLocks/>
          </p:cNvGrpSpPr>
          <p:nvPr/>
        </p:nvGrpSpPr>
        <p:grpSpPr bwMode="auto">
          <a:xfrm>
            <a:off x="179388" y="193675"/>
            <a:ext cx="8382000" cy="1219200"/>
            <a:chOff x="288" y="288"/>
            <a:chExt cx="5280" cy="768"/>
          </a:xfrm>
        </p:grpSpPr>
        <p:sp>
          <p:nvSpPr>
            <p:cNvPr id="140295" name="Rectangle 3"/>
            <p:cNvSpPr>
              <a:spLocks noChangeArrowheads="1"/>
            </p:cNvSpPr>
            <p:nvPr/>
          </p:nvSpPr>
          <p:spPr bwMode="auto">
            <a:xfrm>
              <a:off x="432" y="672"/>
              <a:ext cx="288" cy="28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366FF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40296" name="Rectangle 4"/>
            <p:cNvSpPr>
              <a:spLocks noChangeArrowheads="1"/>
            </p:cNvSpPr>
            <p:nvPr/>
          </p:nvSpPr>
          <p:spPr bwMode="auto">
            <a:xfrm>
              <a:off x="288" y="576"/>
              <a:ext cx="288" cy="288"/>
            </a:xfrm>
            <a:prstGeom prst="rect">
              <a:avLst/>
            </a:prstGeom>
            <a:gradFill rotWithShape="0">
              <a:gsLst>
                <a:gs pos="0">
                  <a:srgbClr val="FFFF66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40297" name="Rectangle 5"/>
            <p:cNvSpPr>
              <a:spLocks noChangeArrowheads="1"/>
            </p:cNvSpPr>
            <p:nvPr/>
          </p:nvSpPr>
          <p:spPr bwMode="auto">
            <a:xfrm>
              <a:off x="432" y="384"/>
              <a:ext cx="288" cy="28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FF3300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40298" name="Line 6"/>
            <p:cNvSpPr>
              <a:spLocks noChangeShapeType="1"/>
            </p:cNvSpPr>
            <p:nvPr/>
          </p:nvSpPr>
          <p:spPr bwMode="auto">
            <a:xfrm>
              <a:off x="432" y="672"/>
              <a:ext cx="5136" cy="0"/>
            </a:xfrm>
            <a:prstGeom prst="line">
              <a:avLst/>
            </a:prstGeom>
            <a:noFill/>
            <a:ln w="38100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0299" name="Line 7"/>
            <p:cNvSpPr>
              <a:spLocks noChangeShapeType="1"/>
            </p:cNvSpPr>
            <p:nvPr/>
          </p:nvSpPr>
          <p:spPr bwMode="auto">
            <a:xfrm>
              <a:off x="432" y="288"/>
              <a:ext cx="0" cy="7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40290" name="Rectangle 8"/>
          <p:cNvSpPr>
            <a:spLocks noChangeArrowheads="1"/>
          </p:cNvSpPr>
          <p:nvPr/>
        </p:nvSpPr>
        <p:spPr bwMode="auto">
          <a:xfrm>
            <a:off x="685800" y="-100013"/>
            <a:ext cx="7772400" cy="1143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pt-BR">
                <a:latin typeface="Arial" panose="020B0604020202020204" pitchFamily="34" charset="0"/>
                <a:cs typeface="Arial" panose="020B0604020202020204" pitchFamily="34" charset="0"/>
              </a:rPr>
              <a:t>Interferência com duas fendas</a:t>
            </a:r>
            <a:endParaRPr lang="pt-BR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291" name="object 45"/>
          <p:cNvSpPr>
            <a:spLocks noChangeArrowheads="1"/>
          </p:cNvSpPr>
          <p:nvPr/>
        </p:nvSpPr>
        <p:spPr bwMode="auto">
          <a:xfrm>
            <a:off x="395288" y="1865313"/>
            <a:ext cx="2855912" cy="35560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140292" name="object 46"/>
          <p:cNvSpPr>
            <a:spLocks noChangeArrowheads="1"/>
          </p:cNvSpPr>
          <p:nvPr/>
        </p:nvSpPr>
        <p:spPr bwMode="auto">
          <a:xfrm>
            <a:off x="3657600" y="3040063"/>
            <a:ext cx="4999038" cy="2497137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140293" name="object 7"/>
          <p:cNvSpPr txBox="1">
            <a:spLocks noChangeArrowheads="1"/>
          </p:cNvSpPr>
          <p:nvPr/>
        </p:nvSpPr>
        <p:spPr bwMode="auto">
          <a:xfrm>
            <a:off x="3625850" y="1414463"/>
            <a:ext cx="5194300" cy="1344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3813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lnSpc>
                <a:spcPts val="2263"/>
              </a:lnSpc>
              <a:spcBef>
                <a:spcPts val="113"/>
              </a:spcBef>
            </a:pPr>
            <a:r>
              <a:rPr 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Em 1801, Thomas Young descobriu que uma onda (seja de água, de luz, ou qualquer outra) produz um </a:t>
            </a:r>
            <a:r>
              <a:rPr lang="en-US" sz="22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padrão de interferência </a:t>
            </a:r>
            <a:r>
              <a:rPr 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característico ao passar por duas frestas</a:t>
            </a:r>
          </a:p>
        </p:txBody>
      </p:sp>
      <p:sp>
        <p:nvSpPr>
          <p:cNvPr id="140294" name="Espaço Reservado para Número de Slide 15"/>
          <p:cNvSpPr>
            <a:spLocks noGrp="1"/>
          </p:cNvSpPr>
          <p:nvPr>
            <p:ph type="sldNum" sz="quarter" idx="12"/>
          </p:nvPr>
        </p:nvSpPr>
        <p:spPr bwMode="auto">
          <a:xfrm>
            <a:off x="146050" y="6237288"/>
            <a:ext cx="457200" cy="45720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BAA10614-A75E-490A-BECF-D9B0F95682B9}" type="slidenum">
              <a:rPr lang="pt-BR" sz="1400">
                <a:solidFill>
                  <a:srgbClr val="FFFFFF"/>
                </a:solidFill>
                <a:latin typeface="Franklin Gothic Book" panose="020B0503020102020204" pitchFamily="34" charset="0"/>
              </a:rPr>
              <a:pPr eaLnBrk="1" hangingPunct="1"/>
              <a:t>3</a:t>
            </a:fld>
            <a:endParaRPr lang="pt-BR" sz="1400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99414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337" name="Group 2"/>
          <p:cNvGrpSpPr>
            <a:grpSpLocks/>
          </p:cNvGrpSpPr>
          <p:nvPr/>
        </p:nvGrpSpPr>
        <p:grpSpPr bwMode="auto">
          <a:xfrm>
            <a:off x="179388" y="193675"/>
            <a:ext cx="8382000" cy="1219200"/>
            <a:chOff x="288" y="288"/>
            <a:chExt cx="5280" cy="768"/>
          </a:xfrm>
        </p:grpSpPr>
        <p:sp>
          <p:nvSpPr>
            <p:cNvPr id="142342" name="Rectangle 3"/>
            <p:cNvSpPr>
              <a:spLocks noChangeArrowheads="1"/>
            </p:cNvSpPr>
            <p:nvPr/>
          </p:nvSpPr>
          <p:spPr bwMode="auto">
            <a:xfrm>
              <a:off x="432" y="672"/>
              <a:ext cx="288" cy="28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366FF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42343" name="Rectangle 4"/>
            <p:cNvSpPr>
              <a:spLocks noChangeArrowheads="1"/>
            </p:cNvSpPr>
            <p:nvPr/>
          </p:nvSpPr>
          <p:spPr bwMode="auto">
            <a:xfrm>
              <a:off x="288" y="576"/>
              <a:ext cx="288" cy="288"/>
            </a:xfrm>
            <a:prstGeom prst="rect">
              <a:avLst/>
            </a:prstGeom>
            <a:gradFill rotWithShape="0">
              <a:gsLst>
                <a:gs pos="0">
                  <a:srgbClr val="FFFF66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42344" name="Rectangle 5"/>
            <p:cNvSpPr>
              <a:spLocks noChangeArrowheads="1"/>
            </p:cNvSpPr>
            <p:nvPr/>
          </p:nvSpPr>
          <p:spPr bwMode="auto">
            <a:xfrm>
              <a:off x="432" y="384"/>
              <a:ext cx="288" cy="28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FF3300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42345" name="Line 6"/>
            <p:cNvSpPr>
              <a:spLocks noChangeShapeType="1"/>
            </p:cNvSpPr>
            <p:nvPr/>
          </p:nvSpPr>
          <p:spPr bwMode="auto">
            <a:xfrm>
              <a:off x="432" y="672"/>
              <a:ext cx="5136" cy="0"/>
            </a:xfrm>
            <a:prstGeom prst="line">
              <a:avLst/>
            </a:prstGeom>
            <a:noFill/>
            <a:ln w="38100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2346" name="Line 7"/>
            <p:cNvSpPr>
              <a:spLocks noChangeShapeType="1"/>
            </p:cNvSpPr>
            <p:nvPr/>
          </p:nvSpPr>
          <p:spPr bwMode="auto">
            <a:xfrm>
              <a:off x="432" y="288"/>
              <a:ext cx="0" cy="7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42338" name="Rectangle 8"/>
          <p:cNvSpPr>
            <a:spLocks noChangeArrowheads="1"/>
          </p:cNvSpPr>
          <p:nvPr/>
        </p:nvSpPr>
        <p:spPr bwMode="auto">
          <a:xfrm>
            <a:off x="685800" y="-100013"/>
            <a:ext cx="7772400" cy="1143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pt-BR">
                <a:latin typeface="Arial" panose="020B0604020202020204" pitchFamily="34" charset="0"/>
                <a:cs typeface="Arial" panose="020B0604020202020204" pitchFamily="34" charset="0"/>
              </a:rPr>
              <a:t>Interferência com duas fendas</a:t>
            </a:r>
            <a:endParaRPr lang="pt-BR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2339" name="object 44"/>
          <p:cNvSpPr>
            <a:spLocks noChangeArrowheads="1"/>
          </p:cNvSpPr>
          <p:nvPr/>
        </p:nvSpPr>
        <p:spPr bwMode="auto">
          <a:xfrm>
            <a:off x="1000125" y="1566863"/>
            <a:ext cx="7140575" cy="454977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19" name="object 6"/>
          <p:cNvSpPr txBox="1"/>
          <p:nvPr/>
        </p:nvSpPr>
        <p:spPr>
          <a:xfrm>
            <a:off x="1908175" y="1146175"/>
            <a:ext cx="6283325" cy="411163"/>
          </a:xfrm>
          <a:prstGeom prst="rect">
            <a:avLst/>
          </a:prstGeom>
        </p:spPr>
        <p:txBody>
          <a:bodyPr lIns="0" tIns="0" rIns="0" bIns="0"/>
          <a:lstStyle>
            <a:lvl1pPr marL="23813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ts val="2888"/>
              </a:lnSpc>
              <a:spcBef>
                <a:spcPts val="138"/>
              </a:spcBef>
            </a:pPr>
            <a:r>
              <a:rPr 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Dupla fenda com ondas clássicas</a:t>
            </a:r>
          </a:p>
        </p:txBody>
      </p:sp>
      <p:sp>
        <p:nvSpPr>
          <p:cNvPr id="142341" name="Espaço Reservado para Número de Slide 15"/>
          <p:cNvSpPr>
            <a:spLocks noGrp="1"/>
          </p:cNvSpPr>
          <p:nvPr>
            <p:ph type="sldNum" sz="quarter" idx="12"/>
          </p:nvPr>
        </p:nvSpPr>
        <p:spPr bwMode="auto"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9019B25C-4BBF-45E6-88FC-DD715BF8E332}" type="slidenum">
              <a:rPr lang="pt-BR" sz="1400">
                <a:solidFill>
                  <a:srgbClr val="FFFFFF"/>
                </a:solidFill>
                <a:latin typeface="Franklin Gothic Book" panose="020B0503020102020204" pitchFamily="34" charset="0"/>
              </a:rPr>
              <a:pPr eaLnBrk="1" hangingPunct="1"/>
              <a:t>4</a:t>
            </a:fld>
            <a:endParaRPr lang="pt-BR" sz="1400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01862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385" name="Group 2"/>
          <p:cNvGrpSpPr>
            <a:grpSpLocks/>
          </p:cNvGrpSpPr>
          <p:nvPr/>
        </p:nvGrpSpPr>
        <p:grpSpPr bwMode="auto">
          <a:xfrm>
            <a:off x="179388" y="193675"/>
            <a:ext cx="8382000" cy="1219200"/>
            <a:chOff x="288" y="288"/>
            <a:chExt cx="5280" cy="768"/>
          </a:xfrm>
        </p:grpSpPr>
        <p:sp>
          <p:nvSpPr>
            <p:cNvPr id="144411" name="Rectangle 3"/>
            <p:cNvSpPr>
              <a:spLocks noChangeArrowheads="1"/>
            </p:cNvSpPr>
            <p:nvPr/>
          </p:nvSpPr>
          <p:spPr bwMode="auto">
            <a:xfrm>
              <a:off x="432" y="672"/>
              <a:ext cx="288" cy="28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366FF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44412" name="Rectangle 4"/>
            <p:cNvSpPr>
              <a:spLocks noChangeArrowheads="1"/>
            </p:cNvSpPr>
            <p:nvPr/>
          </p:nvSpPr>
          <p:spPr bwMode="auto">
            <a:xfrm>
              <a:off x="288" y="576"/>
              <a:ext cx="288" cy="288"/>
            </a:xfrm>
            <a:prstGeom prst="rect">
              <a:avLst/>
            </a:prstGeom>
            <a:gradFill rotWithShape="0">
              <a:gsLst>
                <a:gs pos="0">
                  <a:srgbClr val="FFFF66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44413" name="Rectangle 5"/>
            <p:cNvSpPr>
              <a:spLocks noChangeArrowheads="1"/>
            </p:cNvSpPr>
            <p:nvPr/>
          </p:nvSpPr>
          <p:spPr bwMode="auto">
            <a:xfrm>
              <a:off x="432" y="384"/>
              <a:ext cx="288" cy="28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FF3300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44414" name="Line 6"/>
            <p:cNvSpPr>
              <a:spLocks noChangeShapeType="1"/>
            </p:cNvSpPr>
            <p:nvPr/>
          </p:nvSpPr>
          <p:spPr bwMode="auto">
            <a:xfrm>
              <a:off x="432" y="672"/>
              <a:ext cx="5136" cy="0"/>
            </a:xfrm>
            <a:prstGeom prst="line">
              <a:avLst/>
            </a:prstGeom>
            <a:noFill/>
            <a:ln w="38100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415" name="Line 7"/>
            <p:cNvSpPr>
              <a:spLocks noChangeShapeType="1"/>
            </p:cNvSpPr>
            <p:nvPr/>
          </p:nvSpPr>
          <p:spPr bwMode="auto">
            <a:xfrm>
              <a:off x="432" y="288"/>
              <a:ext cx="0" cy="7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44386" name="Rectangle 8"/>
          <p:cNvSpPr>
            <a:spLocks noChangeArrowheads="1"/>
          </p:cNvSpPr>
          <p:nvPr/>
        </p:nvSpPr>
        <p:spPr bwMode="auto">
          <a:xfrm>
            <a:off x="685800" y="-100013"/>
            <a:ext cx="7772400" cy="1143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pt-BR">
                <a:latin typeface="Arial" panose="020B0604020202020204" pitchFamily="34" charset="0"/>
                <a:cs typeface="Arial" panose="020B0604020202020204" pitchFamily="34" charset="0"/>
              </a:rPr>
              <a:t>Interferência com duas fendas</a:t>
            </a:r>
            <a:endParaRPr lang="pt-BR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10" b="8467"/>
          <a:stretch>
            <a:fillRect/>
          </a:stretch>
        </p:blipFill>
        <p:spPr bwMode="auto">
          <a:xfrm>
            <a:off x="250825" y="1341438"/>
            <a:ext cx="6126163" cy="5065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xmlns:r="http://schemas.openxmlformats.org/officeDocument/2006/relationships"/>
                  <a:srcRect t="7010" b="8467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grpSp>
        <p:nvGrpSpPr>
          <p:cNvPr id="49" name="Group 48"/>
          <p:cNvGrpSpPr>
            <a:grpSpLocks/>
          </p:cNvGrpSpPr>
          <p:nvPr/>
        </p:nvGrpSpPr>
        <p:grpSpPr bwMode="auto">
          <a:xfrm>
            <a:off x="6443663" y="1125538"/>
            <a:ext cx="3168650" cy="3976687"/>
            <a:chOff x="6444208" y="1124744"/>
            <a:chExt cx="3168352" cy="3977703"/>
          </a:xfrm>
        </p:grpSpPr>
        <p:sp>
          <p:nvSpPr>
            <p:cNvPr id="144406" name="object 13"/>
            <p:cNvSpPr txBox="1">
              <a:spLocks noChangeArrowheads="1"/>
            </p:cNvSpPr>
            <p:nvPr/>
          </p:nvSpPr>
          <p:spPr bwMode="auto">
            <a:xfrm>
              <a:off x="6574371" y="1124744"/>
              <a:ext cx="2246101" cy="31678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marL="23813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lnSpc>
                  <a:spcPts val="2263"/>
                </a:lnSpc>
                <a:spcBef>
                  <a:spcPts val="113"/>
                </a:spcBef>
              </a:pPr>
              <a:r>
                <a:rPr lang="en-US" sz="220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Interferência construtiva</a:t>
              </a:r>
              <a:endParaRPr lang="en-US" sz="2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lnSpc>
                  <a:spcPts val="2850"/>
                </a:lnSpc>
                <a:spcBef>
                  <a:spcPts val="25"/>
                </a:spcBef>
              </a:pPr>
              <a:r>
                <a:rPr lang="en-US" sz="3300" baseline="3000">
                  <a:latin typeface="Times New Roman" panose="02020603050405020304" pitchFamily="18" charset="0"/>
                  <a:cs typeface="Times New Roman" panose="02020603050405020304" pitchFamily="18" charset="0"/>
                </a:rPr>
                <a:t>máxima quando  </a:t>
              </a:r>
              <a:r>
                <a:rPr lang="en-US" sz="3300" baseline="2000">
                  <a:latin typeface="Batang" panose="02030600000101010101" pitchFamily="18" charset="-127"/>
                  <a:ea typeface="Batang" panose="02030600000101010101" pitchFamily="18" charset="-127"/>
                </a:rPr>
                <a:t>|</a:t>
              </a:r>
              <a:r>
                <a:rPr lang="en-US" sz="3300" baseline="300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sz="2400" baseline="-1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 </a:t>
              </a:r>
              <a:r>
                <a:rPr lang="en-US" sz="3300" baseline="2000">
                  <a:latin typeface="Batang" panose="02030600000101010101" pitchFamily="18" charset="-127"/>
                  <a:ea typeface="Batang" panose="02030600000101010101" pitchFamily="18" charset="-127"/>
                </a:rPr>
                <a:t>− </a:t>
              </a:r>
              <a:r>
                <a:rPr lang="en-US" sz="3300" baseline="300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sz="2400" baseline="-1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3300" baseline="2000">
                  <a:latin typeface="Batang" panose="02030600000101010101" pitchFamily="18" charset="-127"/>
                  <a:ea typeface="Batang" panose="02030600000101010101" pitchFamily="18" charset="-127"/>
                </a:rPr>
                <a:t>| </a:t>
              </a:r>
              <a:r>
                <a:rPr lang="en-US" sz="3300" baseline="3000">
                  <a:latin typeface="Times New Roman" panose="02020603050405020304" pitchFamily="18" charset="0"/>
                  <a:cs typeface="Times New Roman" panose="02020603050405020304" pitchFamily="18" charset="0"/>
                </a:rPr>
                <a:t>= mλ</a:t>
              </a:r>
              <a:endParaRPr lang="en-US" sz="2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lnSpc>
                  <a:spcPct val="96000"/>
                </a:lnSpc>
              </a:pPr>
              <a:r>
                <a:rPr lang="en-US" sz="2200">
                  <a:latin typeface="Times New Roman" panose="02020603050405020304" pitchFamily="18" charset="0"/>
                  <a:cs typeface="Times New Roman" panose="02020603050405020304" pitchFamily="18" charset="0"/>
                </a:rPr>
                <a:t>(crista encontra crista)</a:t>
              </a:r>
            </a:p>
            <a:p>
              <a:pPr algn="ctr" eaLnBrk="1" hangingPunct="1">
                <a:lnSpc>
                  <a:spcPts val="2675"/>
                </a:lnSpc>
                <a:spcBef>
                  <a:spcPts val="800"/>
                </a:spcBef>
              </a:pPr>
              <a:r>
                <a:rPr lang="en-US" sz="220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Interferência destrutiva </a:t>
              </a:r>
              <a:r>
                <a:rPr lang="en-US" sz="2200">
                  <a:latin typeface="Times New Roman" panose="02020603050405020304" pitchFamily="18" charset="0"/>
                  <a:cs typeface="Times New Roman" panose="02020603050405020304" pitchFamily="18" charset="0"/>
                </a:rPr>
                <a:t>máxima quando </a:t>
              </a:r>
            </a:p>
            <a:p>
              <a:pPr algn="ctr" eaLnBrk="1" hangingPunct="1">
                <a:lnSpc>
                  <a:spcPts val="2675"/>
                </a:lnSpc>
                <a:spcBef>
                  <a:spcPts val="800"/>
                </a:spcBef>
              </a:pPr>
              <a:r>
                <a:rPr lang="en-US" sz="2200">
                  <a:latin typeface="Batang" panose="02030600000101010101" pitchFamily="18" charset="-127"/>
                  <a:ea typeface="Batang" panose="02030600000101010101" pitchFamily="18" charset="-127"/>
                </a:rPr>
                <a:t>|</a:t>
              </a:r>
              <a:r>
                <a:rPr lang="en-US" sz="220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sz="2400" baseline="-1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 </a:t>
              </a:r>
              <a:r>
                <a:rPr lang="en-US" sz="2200">
                  <a:latin typeface="Batang" panose="02030600000101010101" pitchFamily="18" charset="-127"/>
                  <a:ea typeface="Batang" panose="02030600000101010101" pitchFamily="18" charset="-127"/>
                </a:rPr>
                <a:t>− </a:t>
              </a:r>
              <a:r>
                <a:rPr lang="en-US" sz="220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sz="2400" baseline="-1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2200">
                  <a:latin typeface="Batang" panose="02030600000101010101" pitchFamily="18" charset="-127"/>
                  <a:ea typeface="Batang" panose="02030600000101010101" pitchFamily="18" charset="-127"/>
                </a:rPr>
                <a:t>| </a:t>
              </a:r>
              <a:r>
                <a:rPr lang="en-US" sz="2200">
                  <a:latin typeface="Times New Roman" panose="02020603050405020304" pitchFamily="18" charset="0"/>
                  <a:cs typeface="Times New Roman" panose="02020603050405020304" pitchFamily="18" charset="0"/>
                </a:rPr>
                <a:t>= </a:t>
              </a:r>
              <a:r>
                <a:rPr lang="en-US" sz="3300" baseline="470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>
                  <a:latin typeface="Times New Roman" panose="02020603050405020304" pitchFamily="18" charset="0"/>
                  <a:cs typeface="Times New Roman" panose="02020603050405020304" pitchFamily="18" charset="0"/>
                </a:rPr>
                <a:t>m + </a:t>
              </a:r>
              <a:r>
                <a:rPr lang="en-US" sz="2400" baseline="330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u="sng" baseline="33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sz="2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44407" name="Group 43"/>
            <p:cNvGrpSpPr>
              <a:grpSpLocks/>
            </p:cNvGrpSpPr>
            <p:nvPr/>
          </p:nvGrpSpPr>
          <p:grpSpPr bwMode="auto">
            <a:xfrm>
              <a:off x="6444208" y="4266563"/>
              <a:ext cx="3168352" cy="835884"/>
              <a:chOff x="6444208" y="4582155"/>
              <a:chExt cx="3168352" cy="835884"/>
            </a:xfrm>
          </p:grpSpPr>
          <p:sp>
            <p:nvSpPr>
              <p:cNvPr id="144408" name="object 12"/>
              <p:cNvSpPr txBox="1">
                <a:spLocks noChangeArrowheads="1"/>
              </p:cNvSpPr>
              <p:nvPr/>
            </p:nvSpPr>
            <p:spPr bwMode="auto">
              <a:xfrm flipH="1">
                <a:off x="8674599" y="4913983"/>
                <a:ext cx="232822" cy="4320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marL="23813" eaLnBrk="0" hangingPunct="0">
                  <a:defRPr sz="3200" b="1">
                    <a:solidFill>
                      <a:schemeClr val="accent2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3200" b="1">
                    <a:solidFill>
                      <a:schemeClr val="accent2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3200" b="1">
                    <a:solidFill>
                      <a:schemeClr val="accent2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3200" b="1">
                    <a:solidFill>
                      <a:schemeClr val="accent2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3200" b="1">
                    <a:solidFill>
                      <a:schemeClr val="accent2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accent2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accent2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accent2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accent2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ts val="1713"/>
                  </a:lnSpc>
                  <a:spcBef>
                    <a:spcPts val="88"/>
                  </a:spcBef>
                </a:pPr>
                <a:r>
                  <a:rPr lang="en-US" sz="16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21" name="object 11"/>
              <p:cNvSpPr txBox="1"/>
              <p:nvPr/>
            </p:nvSpPr>
            <p:spPr>
              <a:xfrm>
                <a:off x="6444208" y="5130628"/>
                <a:ext cx="3168352" cy="287411"/>
              </a:xfrm>
              <a:prstGeom prst="rect">
                <a:avLst/>
              </a:prstGeom>
            </p:spPr>
            <p:txBody>
              <a:bodyPr lIns="0" tIns="0" rIns="0" bIns="0"/>
              <a:lstStyle/>
              <a:p>
                <a:pPr marL="25160">
                  <a:lnSpc>
                    <a:spcPts val="2258"/>
                  </a:lnSpc>
                  <a:spcBef>
                    <a:spcPts val="113"/>
                  </a:spcBef>
                  <a:defRPr/>
                </a:pPr>
                <a:r>
                  <a:rPr sz="2200" dirty="0">
                    <a:latin typeface="Times New Roman"/>
                    <a:ea typeface="ＭＳ Ｐゴシック" charset="0"/>
                    <a:cs typeface="Times New Roman"/>
                  </a:rPr>
                  <a:t>(crista</a:t>
                </a:r>
                <a:r>
                  <a:rPr sz="2200" spc="384" dirty="0">
                    <a:latin typeface="Times New Roman"/>
                    <a:ea typeface="ＭＳ Ｐゴシック" charset="0"/>
                    <a:cs typeface="Times New Roman"/>
                  </a:rPr>
                  <a:t> </a:t>
                </a:r>
                <a:r>
                  <a:rPr sz="2200" dirty="0">
                    <a:latin typeface="Times New Roman"/>
                    <a:ea typeface="ＭＳ Ｐゴシック" charset="0"/>
                    <a:cs typeface="Times New Roman"/>
                  </a:rPr>
                  <a:t>encontra</a:t>
                </a:r>
                <a:r>
                  <a:rPr lang="x-none" sz="2200" dirty="0">
                    <a:latin typeface="Times New Roman"/>
                    <a:ea typeface="ＭＳ Ｐゴシック" charset="0"/>
                    <a:cs typeface="Times New Roman"/>
                  </a:rPr>
                  <a:t> </a:t>
                </a:r>
                <a:r>
                  <a:rPr lang="en-US" sz="2200" dirty="0">
                    <a:latin typeface="Times New Roman"/>
                    <a:ea typeface="ＭＳ Ｐゴシック" charset="0"/>
                    <a:cs typeface="Times New Roman"/>
                  </a:rPr>
                  <a:t>vale)</a:t>
                </a:r>
              </a:p>
              <a:p>
                <a:pPr marL="25160">
                  <a:lnSpc>
                    <a:spcPts val="2258"/>
                  </a:lnSpc>
                  <a:spcBef>
                    <a:spcPts val="113"/>
                  </a:spcBef>
                  <a:defRPr/>
                </a:pPr>
                <a:endParaRPr sz="2200" dirty="0">
                  <a:latin typeface="Times New Roman"/>
                  <a:ea typeface="ＭＳ Ｐゴシック" charset="0"/>
                  <a:cs typeface="Times New Roman"/>
                </a:endParaRPr>
              </a:p>
            </p:txBody>
          </p:sp>
          <p:sp>
            <p:nvSpPr>
              <p:cNvPr id="144410" name="Rectangle 1"/>
              <p:cNvSpPr>
                <a:spLocks noChangeArrowheads="1"/>
              </p:cNvSpPr>
              <p:nvPr/>
            </p:nvSpPr>
            <p:spPr bwMode="auto">
              <a:xfrm>
                <a:off x="8766282" y="4582155"/>
                <a:ext cx="338554" cy="439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marL="23813" eaLnBrk="0" hangingPunct="0">
                  <a:defRPr sz="3200" b="1">
                    <a:solidFill>
                      <a:schemeClr val="accent2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3200" b="1">
                    <a:solidFill>
                      <a:schemeClr val="accent2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3200" b="1">
                    <a:solidFill>
                      <a:schemeClr val="accent2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3200" b="1">
                    <a:solidFill>
                      <a:schemeClr val="accent2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3200" b="1">
                    <a:solidFill>
                      <a:schemeClr val="accent2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accent2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accent2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accent2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accent2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ts val="2675"/>
                  </a:lnSpc>
                  <a:spcBef>
                    <a:spcPts val="800"/>
                  </a:spcBef>
                </a:pPr>
                <a:r>
                  <a:rPr lang="el-GR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λ</a:t>
                </a:r>
              </a:p>
            </p:txBody>
          </p:sp>
        </p:grpSp>
      </p:grpSp>
      <p:grpSp>
        <p:nvGrpSpPr>
          <p:cNvPr id="28" name="Group 27"/>
          <p:cNvGrpSpPr>
            <a:grpSpLocks/>
          </p:cNvGrpSpPr>
          <p:nvPr/>
        </p:nvGrpSpPr>
        <p:grpSpPr bwMode="auto">
          <a:xfrm>
            <a:off x="1116013" y="2636838"/>
            <a:ext cx="2879725" cy="1223962"/>
            <a:chOff x="1115616" y="2636912"/>
            <a:chExt cx="2880320" cy="1224136"/>
          </a:xfrm>
        </p:grpSpPr>
        <p:cxnSp>
          <p:nvCxnSpPr>
            <p:cNvPr id="4" name="Straight Connector 3"/>
            <p:cNvCxnSpPr>
              <a:cxnSpLocks noChangeShapeType="1"/>
            </p:cNvCxnSpPr>
            <p:nvPr/>
          </p:nvCxnSpPr>
          <p:spPr bwMode="auto">
            <a:xfrm flipV="1">
              <a:off x="1115616" y="2997325"/>
              <a:ext cx="2880320" cy="215931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" name="Straight Connector 5"/>
            <p:cNvCxnSpPr>
              <a:cxnSpLocks noChangeShapeType="1"/>
            </p:cNvCxnSpPr>
            <p:nvPr/>
          </p:nvCxnSpPr>
          <p:spPr bwMode="auto">
            <a:xfrm flipV="1">
              <a:off x="1115616" y="2997325"/>
              <a:ext cx="2880320" cy="863723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4404" name="TextBox 6"/>
            <p:cNvSpPr txBox="1">
              <a:spLocks noChangeArrowheads="1"/>
            </p:cNvSpPr>
            <p:nvPr/>
          </p:nvSpPr>
          <p:spPr bwMode="auto">
            <a:xfrm>
              <a:off x="2699792" y="2636912"/>
              <a:ext cx="4185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sz="2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r>
                <a:rPr lang="en-US" sz="2400" baseline="-250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4405" name="TextBox 26"/>
            <p:cNvSpPr txBox="1">
              <a:spLocks noChangeArrowheads="1"/>
            </p:cNvSpPr>
            <p:nvPr/>
          </p:nvSpPr>
          <p:spPr bwMode="auto">
            <a:xfrm>
              <a:off x="3256323" y="3068960"/>
              <a:ext cx="4185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sz="2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r>
                <a:rPr lang="en-US" sz="2400" baseline="-250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8" name="Group 47"/>
          <p:cNvGrpSpPr>
            <a:grpSpLocks/>
          </p:cNvGrpSpPr>
          <p:nvPr/>
        </p:nvGrpSpPr>
        <p:grpSpPr bwMode="auto">
          <a:xfrm>
            <a:off x="677863" y="2986088"/>
            <a:ext cx="8358187" cy="3467100"/>
            <a:chOff x="677248" y="2986003"/>
            <a:chExt cx="8359249" cy="3467333"/>
          </a:xfrm>
        </p:grpSpPr>
        <p:grpSp>
          <p:nvGrpSpPr>
            <p:cNvPr id="144393" name="Group 46"/>
            <p:cNvGrpSpPr>
              <a:grpSpLocks/>
            </p:cNvGrpSpPr>
            <p:nvPr/>
          </p:nvGrpSpPr>
          <p:grpSpPr bwMode="auto">
            <a:xfrm>
              <a:off x="677248" y="2986003"/>
              <a:ext cx="3607258" cy="2056790"/>
              <a:chOff x="677248" y="2986003"/>
              <a:chExt cx="3607258" cy="2056790"/>
            </a:xfrm>
          </p:grpSpPr>
          <p:grpSp>
            <p:nvGrpSpPr>
              <p:cNvPr id="144396" name="Group 32"/>
              <p:cNvGrpSpPr>
                <a:grpSpLocks/>
              </p:cNvGrpSpPr>
              <p:nvPr/>
            </p:nvGrpSpPr>
            <p:grpSpPr bwMode="auto">
              <a:xfrm>
                <a:off x="1115616" y="4581128"/>
                <a:ext cx="2880320" cy="461665"/>
                <a:chOff x="1115616" y="4581128"/>
                <a:chExt cx="2880320" cy="461665"/>
              </a:xfrm>
            </p:grpSpPr>
            <p:cxnSp>
              <p:nvCxnSpPr>
                <p:cNvPr id="31" name="Straight Connector 30"/>
                <p:cNvCxnSpPr>
                  <a:cxnSpLocks noChangeShapeType="1"/>
                </p:cNvCxnSpPr>
                <p:nvPr/>
              </p:nvCxnSpPr>
              <p:spPr bwMode="auto">
                <a:xfrm>
                  <a:off x="1115454" y="5013376"/>
                  <a:ext cx="2880091" cy="0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 type="triangle" w="lg" len="lg"/>
                  <a:tailEnd type="triangle" w="lg" len="lg"/>
                </a:ln>
                <a:effectLst>
                  <a:outerShdw blurRad="38100" dist="25400" dir="5400000" algn="t" rotWithShape="0">
                    <a:srgbClr val="808080">
                      <a:alpha val="50000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144401" name="TextBox 31"/>
                <p:cNvSpPr txBox="1">
                  <a:spLocks noChangeArrowheads="1"/>
                </p:cNvSpPr>
                <p:nvPr/>
              </p:nvSpPr>
              <p:spPr bwMode="auto">
                <a:xfrm>
                  <a:off x="2771800" y="4581128"/>
                  <a:ext cx="418554" cy="4616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3200" b="1">
                      <a:solidFill>
                        <a:schemeClr val="accent2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3200" b="1">
                      <a:solidFill>
                        <a:schemeClr val="accent2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3200" b="1">
                      <a:solidFill>
                        <a:schemeClr val="accent2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3200" b="1">
                      <a:solidFill>
                        <a:schemeClr val="accent2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3200" b="1">
                      <a:solidFill>
                        <a:schemeClr val="accent2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accent2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accent2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accent2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accent2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sz="24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</a:t>
                  </a:r>
                </a:p>
              </p:txBody>
            </p:sp>
          </p:grpSp>
          <p:cxnSp>
            <p:nvCxnSpPr>
              <p:cNvPr id="35" name="Straight Arrow Connector 34"/>
              <p:cNvCxnSpPr>
                <a:cxnSpLocks noChangeShapeType="1"/>
              </p:cNvCxnSpPr>
              <p:nvPr/>
            </p:nvCxnSpPr>
            <p:spPr bwMode="auto">
              <a:xfrm>
                <a:off x="1005902" y="3213030"/>
                <a:ext cx="0" cy="652507"/>
              </a:xfrm>
              <a:prstGeom prst="straightConnector1">
                <a:avLst/>
              </a:prstGeom>
              <a:noFill/>
              <a:ln w="15875">
                <a:solidFill>
                  <a:schemeClr val="tx1"/>
                </a:solidFill>
                <a:round/>
                <a:headEnd type="triangle" w="lg" len="med"/>
                <a:tailEnd type="triangle" w="lg" len="med"/>
              </a:ln>
              <a:effectLst>
                <a:outerShdw blurRad="38100" dist="25400" dir="5400000" algn="t" rotWithShape="0">
                  <a:srgbClr val="808080">
                    <a:alpha val="5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44398" name="TextBox 37"/>
              <p:cNvSpPr txBox="1">
                <a:spLocks noChangeArrowheads="1"/>
              </p:cNvSpPr>
              <p:nvPr/>
            </p:nvSpPr>
            <p:spPr bwMode="auto">
              <a:xfrm>
                <a:off x="677248" y="3278670"/>
                <a:ext cx="372668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3200" b="1">
                    <a:solidFill>
                      <a:schemeClr val="accent2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3200" b="1">
                    <a:solidFill>
                      <a:schemeClr val="accent2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3200" b="1">
                    <a:solidFill>
                      <a:schemeClr val="accent2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3200" b="1">
                    <a:solidFill>
                      <a:schemeClr val="accent2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3200" b="1">
                    <a:solidFill>
                      <a:schemeClr val="accent2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accent2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accent2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accent2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accent2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sz="2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</a:t>
                </a:r>
              </a:p>
            </p:txBody>
          </p:sp>
          <p:cxnSp>
            <p:nvCxnSpPr>
              <p:cNvPr id="41" name="Straight Arrow Connector 40"/>
              <p:cNvCxnSpPr>
                <a:cxnSpLocks noChangeShapeType="1"/>
              </p:cNvCxnSpPr>
              <p:nvPr/>
            </p:nvCxnSpPr>
            <p:spPr bwMode="auto">
              <a:xfrm>
                <a:off x="4284506" y="2986003"/>
                <a:ext cx="0" cy="576301"/>
              </a:xfrm>
              <a:prstGeom prst="straightConnector1">
                <a:avLst/>
              </a:prstGeom>
              <a:noFill/>
              <a:ln w="25400">
                <a:solidFill>
                  <a:srgbClr val="FF0000"/>
                </a:solidFill>
                <a:round/>
                <a:headEnd type="triangle" w="lg" len="med"/>
                <a:tailEnd type="triangle" w="lg" len="med"/>
              </a:ln>
              <a:effectLst>
                <a:outerShdw blurRad="38100" dist="25400" dir="5400000" algn="t" rotWithShape="0">
                  <a:srgbClr val="808080">
                    <a:alpha val="5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44394" name="Rectangle 44"/>
            <p:cNvSpPr>
              <a:spLocks noChangeArrowheads="1"/>
            </p:cNvSpPr>
            <p:nvPr/>
          </p:nvSpPr>
          <p:spPr bwMode="auto">
            <a:xfrm>
              <a:off x="6444209" y="5241394"/>
              <a:ext cx="2592288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US" sz="200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Distância entre máximos consecutivos</a:t>
              </a:r>
              <a:endParaRPr lang="en-US" sz="2000"/>
            </a:p>
          </p:txBody>
        </p:sp>
        <p:sp>
          <p:nvSpPr>
            <p:cNvPr id="144395" name="TextBox 45"/>
            <p:cNvSpPr txBox="1">
              <a:spLocks noChangeArrowheads="1"/>
            </p:cNvSpPr>
            <p:nvPr/>
          </p:nvSpPr>
          <p:spPr bwMode="auto">
            <a:xfrm>
              <a:off x="6948264" y="6053226"/>
              <a:ext cx="143175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sz="2000">
                  <a:latin typeface="Times" panose="02020603050405020304" pitchFamily="18" charset="0"/>
                </a:rPr>
                <a:t>H =  </a:t>
              </a:r>
              <a:r>
                <a:rPr lang="el-GR" sz="2000">
                  <a:latin typeface="Times" panose="02020603050405020304" pitchFamily="18" charset="0"/>
                </a:rPr>
                <a:t>λD / d</a:t>
              </a:r>
              <a:endParaRPr lang="en-US" sz="2000">
                <a:latin typeface="Times" panose="02020603050405020304" pitchFamily="18" charset="0"/>
              </a:endParaRPr>
            </a:p>
          </p:txBody>
        </p:sp>
      </p:grpSp>
      <p:sp>
        <p:nvSpPr>
          <p:cNvPr id="144391" name="Espaço Reservado para Número de Slide 15"/>
          <p:cNvSpPr>
            <a:spLocks noGrp="1"/>
          </p:cNvSpPr>
          <p:nvPr>
            <p:ph type="sldNum" sz="quarter" idx="12"/>
          </p:nvPr>
        </p:nvSpPr>
        <p:spPr bwMode="auto"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252B25F8-3AE3-4BBC-B425-31C66776EBB8}" type="slidenum">
              <a:rPr lang="pt-BR" sz="1400">
                <a:solidFill>
                  <a:srgbClr val="FFFFFF"/>
                </a:solidFill>
                <a:latin typeface="Franklin Gothic Book" panose="020B0503020102020204" pitchFamily="34" charset="0"/>
              </a:rPr>
              <a:pPr eaLnBrk="1" hangingPunct="1"/>
              <a:t>5</a:t>
            </a:fld>
            <a:endParaRPr lang="pt-BR" sz="1400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44392" name="TextBox 42"/>
          <p:cNvSpPr txBox="1">
            <a:spLocks noChangeArrowheads="1"/>
          </p:cNvSpPr>
          <p:nvPr/>
        </p:nvSpPr>
        <p:spPr bwMode="auto">
          <a:xfrm>
            <a:off x="4356100" y="3255963"/>
            <a:ext cx="12541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sz="2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H=</a:t>
            </a:r>
            <a:r>
              <a:rPr lang="el-GR" sz="2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λD/d</a:t>
            </a:r>
            <a:endParaRPr lang="en-US" sz="24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98519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433" name="Group 2"/>
          <p:cNvGrpSpPr>
            <a:grpSpLocks/>
          </p:cNvGrpSpPr>
          <p:nvPr/>
        </p:nvGrpSpPr>
        <p:grpSpPr bwMode="auto">
          <a:xfrm>
            <a:off x="179388" y="193675"/>
            <a:ext cx="8382000" cy="1219200"/>
            <a:chOff x="288" y="288"/>
            <a:chExt cx="5280" cy="768"/>
          </a:xfrm>
        </p:grpSpPr>
        <p:sp>
          <p:nvSpPr>
            <p:cNvPr id="146438" name="Rectangle 3"/>
            <p:cNvSpPr>
              <a:spLocks noChangeArrowheads="1"/>
            </p:cNvSpPr>
            <p:nvPr/>
          </p:nvSpPr>
          <p:spPr bwMode="auto">
            <a:xfrm>
              <a:off x="432" y="672"/>
              <a:ext cx="288" cy="28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366FF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46439" name="Rectangle 4"/>
            <p:cNvSpPr>
              <a:spLocks noChangeArrowheads="1"/>
            </p:cNvSpPr>
            <p:nvPr/>
          </p:nvSpPr>
          <p:spPr bwMode="auto">
            <a:xfrm>
              <a:off x="288" y="576"/>
              <a:ext cx="288" cy="288"/>
            </a:xfrm>
            <a:prstGeom prst="rect">
              <a:avLst/>
            </a:prstGeom>
            <a:gradFill rotWithShape="0">
              <a:gsLst>
                <a:gs pos="0">
                  <a:srgbClr val="FFFF66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46440" name="Rectangle 5"/>
            <p:cNvSpPr>
              <a:spLocks noChangeArrowheads="1"/>
            </p:cNvSpPr>
            <p:nvPr/>
          </p:nvSpPr>
          <p:spPr bwMode="auto">
            <a:xfrm>
              <a:off x="432" y="384"/>
              <a:ext cx="288" cy="28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FF3300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46441" name="Line 6"/>
            <p:cNvSpPr>
              <a:spLocks noChangeShapeType="1"/>
            </p:cNvSpPr>
            <p:nvPr/>
          </p:nvSpPr>
          <p:spPr bwMode="auto">
            <a:xfrm>
              <a:off x="432" y="672"/>
              <a:ext cx="5136" cy="0"/>
            </a:xfrm>
            <a:prstGeom prst="line">
              <a:avLst/>
            </a:prstGeom>
            <a:noFill/>
            <a:ln w="38100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442" name="Line 7"/>
            <p:cNvSpPr>
              <a:spLocks noChangeShapeType="1"/>
            </p:cNvSpPr>
            <p:nvPr/>
          </p:nvSpPr>
          <p:spPr bwMode="auto">
            <a:xfrm>
              <a:off x="432" y="288"/>
              <a:ext cx="0" cy="7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46434" name="Rectangle 8"/>
          <p:cNvSpPr>
            <a:spLocks noChangeArrowheads="1"/>
          </p:cNvSpPr>
          <p:nvPr/>
        </p:nvSpPr>
        <p:spPr bwMode="auto">
          <a:xfrm>
            <a:off x="685800" y="-100013"/>
            <a:ext cx="7772400" cy="1143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pt-BR">
                <a:latin typeface="Arial" panose="020B0604020202020204" pitchFamily="34" charset="0"/>
                <a:cs typeface="Arial" panose="020B0604020202020204" pitchFamily="34" charset="0"/>
              </a:rPr>
              <a:t>Interferência com duas fendas</a:t>
            </a:r>
            <a:endParaRPr lang="pt-BR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6435" name="Espaço Reservado para Número de Slide 15"/>
          <p:cNvSpPr>
            <a:spLocks noGrp="1"/>
          </p:cNvSpPr>
          <p:nvPr>
            <p:ph type="sldNum" sz="quarter" idx="12"/>
          </p:nvPr>
        </p:nvSpPr>
        <p:spPr bwMode="auto"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0571B92C-6A16-4895-A67C-596ABB21D60C}" type="slidenum">
              <a:rPr lang="pt-BR" sz="1400">
                <a:solidFill>
                  <a:srgbClr val="FFFFFF"/>
                </a:solidFill>
                <a:latin typeface="Franklin Gothic Book" panose="020B0503020102020204" pitchFamily="34" charset="0"/>
              </a:rPr>
              <a:pPr eaLnBrk="1" hangingPunct="1"/>
              <a:t>6</a:t>
            </a:fld>
            <a:endParaRPr lang="pt-BR" sz="1400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46436" name="TextBox 1"/>
          <p:cNvSpPr txBox="1">
            <a:spLocks noChangeArrowheads="1"/>
          </p:cNvSpPr>
          <p:nvPr/>
        </p:nvSpPr>
        <p:spPr bwMode="auto">
          <a:xfrm>
            <a:off x="1006475" y="1125538"/>
            <a:ext cx="8137525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sz="2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P: o que será que acontece quando fazemos essa mesma experiência com luz de muito baixa intensidade? </a:t>
            </a:r>
          </a:p>
        </p:txBody>
      </p:sp>
      <p:sp>
        <p:nvSpPr>
          <p:cNvPr id="146437" name="TextBox 3"/>
          <p:cNvSpPr txBox="1">
            <a:spLocks noChangeArrowheads="1"/>
          </p:cNvSpPr>
          <p:nvPr/>
        </p:nvSpPr>
        <p:spPr bwMode="auto">
          <a:xfrm>
            <a:off x="252413" y="2009775"/>
            <a:ext cx="8712200" cy="394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Aft>
                <a:spcPts val="1200"/>
              </a:spcAft>
              <a:buFontTx/>
              <a:buAutoNum type="alphaUcParenR"/>
            </a:pPr>
            <a:r>
              <a:rPr lang="en-US" sz="20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padrão de interferência aparece </a:t>
            </a:r>
            <a:r>
              <a:rPr lang="en-US" sz="2000" b="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imediatamente</a:t>
            </a:r>
            <a:r>
              <a:rPr lang="en-US" sz="20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em todo o anteparo de uma vez, de uma forma facilmente distinguível (alto constraste entre áreas claras e escuras).</a:t>
            </a:r>
          </a:p>
          <a:p>
            <a:pPr eaLnBrk="1" hangingPunct="1">
              <a:spcAft>
                <a:spcPts val="1200"/>
              </a:spcAft>
              <a:buFontTx/>
              <a:buAutoNum type="alphaUcParenR"/>
            </a:pPr>
            <a:r>
              <a:rPr lang="en-US" sz="20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padrão de interferência vai aparecendo de forma </a:t>
            </a:r>
            <a:r>
              <a:rPr lang="en-US" sz="2000" b="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lenta mas uniforme</a:t>
            </a:r>
            <a:r>
              <a:rPr lang="en-US" sz="20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em todo o anteparo de uma vez. Inicialmente é difícil de distinguir (baixo contraste entre áreas claras e escuras), mas vai ficando cada vez mais distinto.</a:t>
            </a:r>
          </a:p>
          <a:p>
            <a:pPr eaLnBrk="1" hangingPunct="1">
              <a:spcAft>
                <a:spcPts val="1200"/>
              </a:spcAft>
              <a:buFontTx/>
              <a:buAutoNum type="alphaUcParenR"/>
            </a:pPr>
            <a:r>
              <a:rPr lang="en-US" sz="20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padrão de interferência vai aparecendo de forma </a:t>
            </a:r>
            <a:r>
              <a:rPr lang="en-US" sz="2000" b="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lenta mas granular</a:t>
            </a:r>
            <a:r>
              <a:rPr lang="en-US" sz="20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i.e, alguns pontos aparecem antes de outros. Inicialmente é difícil de distinguir, mas vai ficando cada vez mais distinto.</a:t>
            </a:r>
          </a:p>
          <a:p>
            <a:pPr eaLnBrk="1" hangingPunct="1">
              <a:spcAft>
                <a:spcPts val="1200"/>
              </a:spcAft>
              <a:buFontTx/>
              <a:buAutoNum type="alphaUcParenR"/>
            </a:pPr>
            <a:r>
              <a:rPr lang="en-US" sz="20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 aparece um padrão de interferência</a:t>
            </a:r>
          </a:p>
        </p:txBody>
      </p:sp>
    </p:spTree>
    <p:extLst>
      <p:ext uri="{BB962C8B-B14F-4D97-AF65-F5344CB8AC3E}">
        <p14:creationId xmlns:p14="http://schemas.microsoft.com/office/powerpoint/2010/main" val="20361837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481" name="Group 2"/>
          <p:cNvGrpSpPr>
            <a:grpSpLocks/>
          </p:cNvGrpSpPr>
          <p:nvPr/>
        </p:nvGrpSpPr>
        <p:grpSpPr bwMode="auto">
          <a:xfrm>
            <a:off x="179388" y="193675"/>
            <a:ext cx="8382000" cy="1219200"/>
            <a:chOff x="288" y="288"/>
            <a:chExt cx="5280" cy="768"/>
          </a:xfrm>
        </p:grpSpPr>
        <p:sp>
          <p:nvSpPr>
            <p:cNvPr id="148486" name="Rectangle 3"/>
            <p:cNvSpPr>
              <a:spLocks noChangeArrowheads="1"/>
            </p:cNvSpPr>
            <p:nvPr/>
          </p:nvSpPr>
          <p:spPr bwMode="auto">
            <a:xfrm>
              <a:off x="432" y="672"/>
              <a:ext cx="288" cy="28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366FF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48487" name="Rectangle 4"/>
            <p:cNvSpPr>
              <a:spLocks noChangeArrowheads="1"/>
            </p:cNvSpPr>
            <p:nvPr/>
          </p:nvSpPr>
          <p:spPr bwMode="auto">
            <a:xfrm>
              <a:off x="288" y="576"/>
              <a:ext cx="288" cy="288"/>
            </a:xfrm>
            <a:prstGeom prst="rect">
              <a:avLst/>
            </a:prstGeom>
            <a:gradFill rotWithShape="0">
              <a:gsLst>
                <a:gs pos="0">
                  <a:srgbClr val="FFFF66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48488" name="Rectangle 5"/>
            <p:cNvSpPr>
              <a:spLocks noChangeArrowheads="1"/>
            </p:cNvSpPr>
            <p:nvPr/>
          </p:nvSpPr>
          <p:spPr bwMode="auto">
            <a:xfrm>
              <a:off x="432" y="384"/>
              <a:ext cx="288" cy="28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FF3300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48489" name="Line 6"/>
            <p:cNvSpPr>
              <a:spLocks noChangeShapeType="1"/>
            </p:cNvSpPr>
            <p:nvPr/>
          </p:nvSpPr>
          <p:spPr bwMode="auto">
            <a:xfrm>
              <a:off x="432" y="672"/>
              <a:ext cx="5136" cy="0"/>
            </a:xfrm>
            <a:prstGeom prst="line">
              <a:avLst/>
            </a:prstGeom>
            <a:noFill/>
            <a:ln w="38100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8490" name="Line 7"/>
            <p:cNvSpPr>
              <a:spLocks noChangeShapeType="1"/>
            </p:cNvSpPr>
            <p:nvPr/>
          </p:nvSpPr>
          <p:spPr bwMode="auto">
            <a:xfrm>
              <a:off x="432" y="288"/>
              <a:ext cx="0" cy="7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48482" name="Rectangle 8"/>
          <p:cNvSpPr>
            <a:spLocks noChangeArrowheads="1"/>
          </p:cNvSpPr>
          <p:nvPr/>
        </p:nvSpPr>
        <p:spPr bwMode="auto">
          <a:xfrm>
            <a:off x="685800" y="-100013"/>
            <a:ext cx="7772400" cy="1143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pt-BR">
                <a:latin typeface="Arial" panose="020B0604020202020204" pitchFamily="34" charset="0"/>
                <a:cs typeface="Arial" panose="020B0604020202020204" pitchFamily="34" charset="0"/>
              </a:rPr>
              <a:t>Interferência com duas fendas</a:t>
            </a:r>
            <a:endParaRPr lang="pt-BR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484" name="Espaço Reservado para Número de Slide 15"/>
          <p:cNvSpPr>
            <a:spLocks noGrp="1"/>
          </p:cNvSpPr>
          <p:nvPr>
            <p:ph type="sldNum" sz="quarter" idx="12"/>
          </p:nvPr>
        </p:nvSpPr>
        <p:spPr bwMode="auto"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B066A5F9-4755-4D48-8FE0-C50EE3F93BDB}" type="slidenum">
              <a:rPr lang="pt-BR" sz="1400">
                <a:solidFill>
                  <a:srgbClr val="FFFFFF"/>
                </a:solidFill>
                <a:latin typeface="Franklin Gothic Book" panose="020B0503020102020204" pitchFamily="34" charset="0"/>
              </a:rPr>
              <a:pPr eaLnBrk="1" hangingPunct="1"/>
              <a:t>7</a:t>
            </a:fld>
            <a:endParaRPr lang="pt-BR" sz="1400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2" name="Interference pattern built up photon by photon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lum bright="20000" contrast="20000"/>
          </a:blip>
          <a:stretch>
            <a:fillRect/>
          </a:stretch>
        </p:blipFill>
        <p:spPr>
          <a:xfrm>
            <a:off x="1397000" y="1600200"/>
            <a:ext cx="6349999" cy="4762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7956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9" name="object 45"/>
          <p:cNvSpPr>
            <a:spLocks noChangeArrowheads="1"/>
          </p:cNvSpPr>
          <p:nvPr/>
        </p:nvSpPr>
        <p:spPr bwMode="auto">
          <a:xfrm>
            <a:off x="2700338" y="1700213"/>
            <a:ext cx="5975350" cy="50419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/>
          </a:p>
        </p:txBody>
      </p:sp>
      <p:grpSp>
        <p:nvGrpSpPr>
          <p:cNvPr id="150530" name="Group 2"/>
          <p:cNvGrpSpPr>
            <a:grpSpLocks/>
          </p:cNvGrpSpPr>
          <p:nvPr/>
        </p:nvGrpSpPr>
        <p:grpSpPr bwMode="auto">
          <a:xfrm>
            <a:off x="179388" y="193675"/>
            <a:ext cx="8382000" cy="1219200"/>
            <a:chOff x="288" y="288"/>
            <a:chExt cx="5280" cy="768"/>
          </a:xfrm>
        </p:grpSpPr>
        <p:sp>
          <p:nvSpPr>
            <p:cNvPr id="150537" name="Rectangle 3"/>
            <p:cNvSpPr>
              <a:spLocks noChangeArrowheads="1"/>
            </p:cNvSpPr>
            <p:nvPr/>
          </p:nvSpPr>
          <p:spPr bwMode="auto">
            <a:xfrm>
              <a:off x="432" y="672"/>
              <a:ext cx="288" cy="28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366FF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50538" name="Rectangle 4"/>
            <p:cNvSpPr>
              <a:spLocks noChangeArrowheads="1"/>
            </p:cNvSpPr>
            <p:nvPr/>
          </p:nvSpPr>
          <p:spPr bwMode="auto">
            <a:xfrm>
              <a:off x="288" y="576"/>
              <a:ext cx="288" cy="288"/>
            </a:xfrm>
            <a:prstGeom prst="rect">
              <a:avLst/>
            </a:prstGeom>
            <a:gradFill rotWithShape="0">
              <a:gsLst>
                <a:gs pos="0">
                  <a:srgbClr val="FFFF66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50539" name="Rectangle 5"/>
            <p:cNvSpPr>
              <a:spLocks noChangeArrowheads="1"/>
            </p:cNvSpPr>
            <p:nvPr/>
          </p:nvSpPr>
          <p:spPr bwMode="auto">
            <a:xfrm>
              <a:off x="432" y="384"/>
              <a:ext cx="288" cy="28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FF3300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50540" name="Line 6"/>
            <p:cNvSpPr>
              <a:spLocks noChangeShapeType="1"/>
            </p:cNvSpPr>
            <p:nvPr/>
          </p:nvSpPr>
          <p:spPr bwMode="auto">
            <a:xfrm>
              <a:off x="432" y="672"/>
              <a:ext cx="5136" cy="0"/>
            </a:xfrm>
            <a:prstGeom prst="line">
              <a:avLst/>
            </a:prstGeom>
            <a:noFill/>
            <a:ln w="38100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0541" name="Line 7"/>
            <p:cNvSpPr>
              <a:spLocks noChangeShapeType="1"/>
            </p:cNvSpPr>
            <p:nvPr/>
          </p:nvSpPr>
          <p:spPr bwMode="auto">
            <a:xfrm>
              <a:off x="432" y="288"/>
              <a:ext cx="0" cy="7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50531" name="Rectangle 8"/>
          <p:cNvSpPr>
            <a:spLocks noChangeArrowheads="1"/>
          </p:cNvSpPr>
          <p:nvPr/>
        </p:nvSpPr>
        <p:spPr bwMode="auto">
          <a:xfrm>
            <a:off x="685800" y="-100013"/>
            <a:ext cx="7772400" cy="1143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pt-BR">
                <a:latin typeface="Arial" panose="020B0604020202020204" pitchFamily="34" charset="0"/>
                <a:cs typeface="Arial" panose="020B0604020202020204" pitchFamily="34" charset="0"/>
              </a:rPr>
              <a:t>Luz: onda ou partícula?</a:t>
            </a:r>
            <a:endParaRPr lang="pt-BR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532" name="object 19"/>
          <p:cNvSpPr>
            <a:spLocks/>
          </p:cNvSpPr>
          <p:nvPr/>
        </p:nvSpPr>
        <p:spPr bwMode="auto">
          <a:xfrm>
            <a:off x="7100888" y="6405563"/>
            <a:ext cx="76200" cy="0"/>
          </a:xfrm>
          <a:custGeom>
            <a:avLst/>
            <a:gdLst>
              <a:gd name="T0" fmla="*/ 0 w 38100"/>
              <a:gd name="T1" fmla="*/ 2147483647 w 38100"/>
              <a:gd name="T2" fmla="*/ 0 60000 65536"/>
              <a:gd name="T3" fmla="*/ 0 60000 65536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0" t="0" r="r" b="b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noFill/>
          <a:ln w="7591">
            <a:solidFill>
              <a:srgbClr val="D6D6E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50533" name="object 23"/>
          <p:cNvSpPr>
            <a:spLocks/>
          </p:cNvSpPr>
          <p:nvPr/>
        </p:nvSpPr>
        <p:spPr bwMode="auto">
          <a:xfrm>
            <a:off x="7656513" y="6405563"/>
            <a:ext cx="76200" cy="0"/>
          </a:xfrm>
          <a:custGeom>
            <a:avLst/>
            <a:gdLst>
              <a:gd name="T0" fmla="*/ 0 w 38100"/>
              <a:gd name="T1" fmla="*/ 2147483647 w 38100"/>
              <a:gd name="T2" fmla="*/ 0 60000 65536"/>
              <a:gd name="T3" fmla="*/ 0 60000 65536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0" t="0" r="r" b="b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noFill/>
          <a:ln w="7591">
            <a:solidFill>
              <a:srgbClr val="ADADE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50534" name="object 29"/>
          <p:cNvSpPr>
            <a:spLocks/>
          </p:cNvSpPr>
          <p:nvPr/>
        </p:nvSpPr>
        <p:spPr bwMode="auto">
          <a:xfrm>
            <a:off x="8212138" y="6405563"/>
            <a:ext cx="76200" cy="0"/>
          </a:xfrm>
          <a:custGeom>
            <a:avLst/>
            <a:gdLst>
              <a:gd name="T0" fmla="*/ 0 w 38100"/>
              <a:gd name="T1" fmla="*/ 2147483647 w 38100"/>
              <a:gd name="T2" fmla="*/ 0 60000 65536"/>
              <a:gd name="T3" fmla="*/ 0 60000 65536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0" t="0" r="r" b="b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noFill/>
          <a:ln w="7591">
            <a:solidFill>
              <a:srgbClr val="ADADE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50535" name="TextBox 1"/>
          <p:cNvSpPr txBox="1">
            <a:spLocks noChangeArrowheads="1"/>
          </p:cNvSpPr>
          <p:nvPr/>
        </p:nvSpPr>
        <p:spPr bwMode="auto">
          <a:xfrm>
            <a:off x="1079500" y="836613"/>
            <a:ext cx="795655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outro lado, experiências fotográficas cuidadosas feitas com </a:t>
            </a:r>
            <a:r>
              <a:rPr lang="en-US" sz="2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luz muito atenuada </a:t>
            </a:r>
            <a:r>
              <a:rPr lang="en-US"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mostram que ela é, de fato</a:t>
            </a:r>
            <a:r>
              <a:rPr lang="en-US" sz="2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detectada de forma granular – fóton a fóton!</a:t>
            </a:r>
          </a:p>
        </p:txBody>
      </p:sp>
      <p:sp>
        <p:nvSpPr>
          <p:cNvPr id="150536" name="Espaço Reservado para Número de Slide 15"/>
          <p:cNvSpPr>
            <a:spLocks noGrp="1"/>
          </p:cNvSpPr>
          <p:nvPr>
            <p:ph type="sldNum" sz="quarter" idx="12"/>
          </p:nvPr>
        </p:nvSpPr>
        <p:spPr bwMode="auto"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34FA5676-C9CA-443F-90C2-FA61FE5162DA}" type="slidenum">
              <a:rPr lang="pt-BR" sz="1400">
                <a:solidFill>
                  <a:srgbClr val="FFFFFF"/>
                </a:solidFill>
                <a:latin typeface="Franklin Gothic Book" panose="020B0503020102020204" pitchFamily="34" charset="0"/>
              </a:rPr>
              <a:pPr eaLnBrk="1" hangingPunct="1"/>
              <a:t>8</a:t>
            </a:fld>
            <a:endParaRPr lang="pt-BR" sz="1400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37864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577" name="Group 2"/>
          <p:cNvGrpSpPr>
            <a:grpSpLocks/>
          </p:cNvGrpSpPr>
          <p:nvPr/>
        </p:nvGrpSpPr>
        <p:grpSpPr bwMode="auto">
          <a:xfrm>
            <a:off x="457200" y="215900"/>
            <a:ext cx="8382000" cy="1219200"/>
            <a:chOff x="288" y="288"/>
            <a:chExt cx="5280" cy="768"/>
          </a:xfrm>
        </p:grpSpPr>
        <p:sp>
          <p:nvSpPr>
            <p:cNvPr id="152595" name="Rectangle 3"/>
            <p:cNvSpPr>
              <a:spLocks noChangeArrowheads="1"/>
            </p:cNvSpPr>
            <p:nvPr/>
          </p:nvSpPr>
          <p:spPr bwMode="auto">
            <a:xfrm>
              <a:off x="432" y="672"/>
              <a:ext cx="288" cy="28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366FF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52596" name="Rectangle 4"/>
            <p:cNvSpPr>
              <a:spLocks noChangeArrowheads="1"/>
            </p:cNvSpPr>
            <p:nvPr/>
          </p:nvSpPr>
          <p:spPr bwMode="auto">
            <a:xfrm>
              <a:off x="288" y="576"/>
              <a:ext cx="288" cy="288"/>
            </a:xfrm>
            <a:prstGeom prst="rect">
              <a:avLst/>
            </a:prstGeom>
            <a:gradFill rotWithShape="0">
              <a:gsLst>
                <a:gs pos="0">
                  <a:srgbClr val="FFFF66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52597" name="Rectangle 5"/>
            <p:cNvSpPr>
              <a:spLocks noChangeArrowheads="1"/>
            </p:cNvSpPr>
            <p:nvPr/>
          </p:nvSpPr>
          <p:spPr bwMode="auto">
            <a:xfrm>
              <a:off x="432" y="384"/>
              <a:ext cx="288" cy="28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FF3300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52598" name="Line 6"/>
            <p:cNvSpPr>
              <a:spLocks noChangeShapeType="1"/>
            </p:cNvSpPr>
            <p:nvPr/>
          </p:nvSpPr>
          <p:spPr bwMode="auto">
            <a:xfrm>
              <a:off x="432" y="672"/>
              <a:ext cx="5136" cy="0"/>
            </a:xfrm>
            <a:prstGeom prst="line">
              <a:avLst/>
            </a:prstGeom>
            <a:noFill/>
            <a:ln w="38100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2599" name="Line 7"/>
            <p:cNvSpPr>
              <a:spLocks noChangeShapeType="1"/>
            </p:cNvSpPr>
            <p:nvPr/>
          </p:nvSpPr>
          <p:spPr bwMode="auto">
            <a:xfrm>
              <a:off x="432" y="288"/>
              <a:ext cx="0" cy="7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52578" name="Rectangle 8"/>
          <p:cNvSpPr>
            <a:spLocks noChangeArrowheads="1"/>
          </p:cNvSpPr>
          <p:nvPr/>
        </p:nvSpPr>
        <p:spPr bwMode="auto">
          <a:xfrm>
            <a:off x="685800" y="-100013"/>
            <a:ext cx="7772400" cy="1143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pt-BR">
                <a:latin typeface="Arial" panose="020B0604020202020204" pitchFamily="34" charset="0"/>
                <a:cs typeface="Arial" panose="020B0604020202020204" pitchFamily="34" charset="0"/>
              </a:rPr>
              <a:t>Ondas de Matéria (1924) </a:t>
            </a:r>
            <a:endParaRPr lang="pt-BR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2579" name="Text Box 10"/>
          <p:cNvSpPr txBox="1">
            <a:spLocks noChangeArrowheads="1"/>
          </p:cNvSpPr>
          <p:nvPr/>
        </p:nvSpPr>
        <p:spPr bwMode="auto">
          <a:xfrm>
            <a:off x="1476375" y="908050"/>
            <a:ext cx="71993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pt-BR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Louis-Victor de Broglie – estudante francês</a:t>
            </a:r>
          </a:p>
        </p:txBody>
      </p:sp>
      <p:cxnSp>
        <p:nvCxnSpPr>
          <p:cNvPr id="152580" name="Conector reto 25"/>
          <p:cNvCxnSpPr>
            <a:cxnSpLocks noChangeShapeType="1"/>
          </p:cNvCxnSpPr>
          <p:nvPr/>
        </p:nvCxnSpPr>
        <p:spPr bwMode="auto">
          <a:xfrm rot="16200000" flipH="1">
            <a:off x="-1598612" y="3333750"/>
            <a:ext cx="5857875" cy="14287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cxnSp>
        <p:nvCxnSpPr>
          <p:cNvPr id="152581" name="Conector reto 27"/>
          <p:cNvCxnSpPr>
            <a:cxnSpLocks noChangeShapeType="1"/>
          </p:cNvCxnSpPr>
          <p:nvPr/>
        </p:nvCxnSpPr>
        <p:spPr bwMode="auto">
          <a:xfrm rot="5400000" flipH="1" flipV="1">
            <a:off x="-134144" y="4639469"/>
            <a:ext cx="3000375" cy="3571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cxnSp>
        <p:nvCxnSpPr>
          <p:cNvPr id="152582" name="Conector reto 26"/>
          <p:cNvCxnSpPr>
            <a:cxnSpLocks noChangeShapeType="1"/>
          </p:cNvCxnSpPr>
          <p:nvPr/>
        </p:nvCxnSpPr>
        <p:spPr bwMode="auto">
          <a:xfrm rot="16200000" flipH="1">
            <a:off x="71438" y="758824"/>
            <a:ext cx="1785938" cy="21431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cxnSp>
        <p:nvCxnSpPr>
          <p:cNvPr id="152583" name="Conector reto 28"/>
          <p:cNvCxnSpPr>
            <a:cxnSpLocks noChangeShapeType="1"/>
          </p:cNvCxnSpPr>
          <p:nvPr/>
        </p:nvCxnSpPr>
        <p:spPr bwMode="auto">
          <a:xfrm rot="5400000">
            <a:off x="-250031" y="535781"/>
            <a:ext cx="1214438" cy="14287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sp>
        <p:nvSpPr>
          <p:cNvPr id="152584" name="Espaço Reservado para Número de Slide 17"/>
          <p:cNvSpPr>
            <a:spLocks noGrp="1"/>
          </p:cNvSpPr>
          <p:nvPr>
            <p:ph type="sldNum" sz="quarter" idx="12"/>
          </p:nvPr>
        </p:nvSpPr>
        <p:spPr bwMode="auto"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4B84BF27-A496-4F72-B936-9714A633099A}" type="slidenum">
              <a:rPr lang="pt-BR" sz="1400">
                <a:solidFill>
                  <a:srgbClr val="FFFFFF"/>
                </a:solidFill>
                <a:latin typeface="Franklin Gothic Book" panose="020B0503020102020204" pitchFamily="34" charset="0"/>
              </a:rPr>
              <a:pPr eaLnBrk="1" hangingPunct="1"/>
              <a:t>9</a:t>
            </a:fld>
            <a:endParaRPr lang="pt-BR" sz="1400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52585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n-US"/>
          </a:p>
        </p:txBody>
      </p:sp>
      <p:pic>
        <p:nvPicPr>
          <p:cNvPr id="152586" name="Picture 2" descr="25-1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2888" y="2852738"/>
            <a:ext cx="2300287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ectangle 4"/>
          <p:cNvSpPr>
            <a:spLocks noChangeArrowheads="1"/>
          </p:cNvSpPr>
          <p:nvPr/>
        </p:nvSpPr>
        <p:spPr bwMode="auto">
          <a:xfrm>
            <a:off x="900113" y="6124575"/>
            <a:ext cx="51927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sz="18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obs: se v ~ c deve-se usar o </a:t>
            </a:r>
            <a:r>
              <a:rPr lang="en-US" sz="1800" b="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8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relativístico (</a:t>
            </a:r>
            <a:r>
              <a:rPr lang="el-GR" sz="2000" b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l-GR" sz="18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mv</a:t>
            </a:r>
            <a:r>
              <a:rPr lang="en-US" sz="18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) </a:t>
            </a:r>
            <a:endParaRPr lang="en-US" sz="1800" b="0">
              <a:solidFill>
                <a:srgbClr val="000000"/>
              </a:solidFill>
            </a:endParaRPr>
          </a:p>
        </p:txBody>
      </p:sp>
      <p:sp>
        <p:nvSpPr>
          <p:cNvPr id="152588" name="TextBox 4"/>
          <p:cNvSpPr txBox="1">
            <a:spLocks noChangeArrowheads="1"/>
          </p:cNvSpPr>
          <p:nvPr/>
        </p:nvSpPr>
        <p:spPr bwMode="auto">
          <a:xfrm>
            <a:off x="319088" y="2874963"/>
            <a:ext cx="6484937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sz="20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P/ Fótons:  </a:t>
            </a:r>
          </a:p>
          <a:p>
            <a:pPr eaLnBrk="1" hangingPunct="1"/>
            <a:r>
              <a:rPr lang="en-US" sz="2000" b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= </a:t>
            </a:r>
            <a:r>
              <a:rPr lang="en-US" sz="2400" b="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l-GR" sz="2400" b="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l-GR" sz="2000" b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el-GR" sz="20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</a:t>
            </a:r>
            <a:r>
              <a:rPr lang="el-GR" sz="2000" b="0"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20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tb  </a:t>
            </a:r>
            <a:r>
              <a:rPr lang="en-US" sz="2000" b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= </a:t>
            </a:r>
            <a:r>
              <a:rPr lang="en-US" sz="2400" b="0" i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pc  </a:t>
            </a:r>
            <a:r>
              <a:rPr lang="en-US" sz="24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➡  </a:t>
            </a:r>
            <a:r>
              <a:rPr lang="en-US" sz="2400" b="0" i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2400" b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sz="2400" b="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l-GR" sz="2400" b="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 </a:t>
            </a:r>
            <a:r>
              <a:rPr lang="el-GR" sz="2000" b="0" i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c  </a:t>
            </a:r>
            <a:r>
              <a:rPr lang="en-US" sz="2400" b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2400" b="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l-GR" sz="2400" b="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l-GR" sz="2400" b="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endParaRPr lang="en-US" sz="2400" b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2589" name="Group 1"/>
          <p:cNvGrpSpPr>
            <a:grpSpLocks/>
          </p:cNvGrpSpPr>
          <p:nvPr/>
        </p:nvGrpSpPr>
        <p:grpSpPr bwMode="auto">
          <a:xfrm>
            <a:off x="1454150" y="3852863"/>
            <a:ext cx="3829050" cy="2200275"/>
            <a:chOff x="1245715" y="3212976"/>
            <a:chExt cx="3830341" cy="2199927"/>
          </a:xfrm>
        </p:grpSpPr>
        <p:grpSp>
          <p:nvGrpSpPr>
            <p:cNvPr id="152591" name="Group 5"/>
            <p:cNvGrpSpPr>
              <a:grpSpLocks/>
            </p:cNvGrpSpPr>
            <p:nvPr/>
          </p:nvGrpSpPr>
          <p:grpSpPr bwMode="auto">
            <a:xfrm>
              <a:off x="1245715" y="3212976"/>
              <a:ext cx="3816350" cy="2171635"/>
              <a:chOff x="165521" y="2996952"/>
              <a:chExt cx="3816350" cy="2171635"/>
            </a:xfrm>
          </p:grpSpPr>
          <p:pic>
            <p:nvPicPr>
              <p:cNvPr id="152593" name="Picture 18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3533" y="4087500"/>
                <a:ext cx="2171700" cy="1081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52594" name="TextBox 3"/>
              <p:cNvSpPr txBox="1">
                <a:spLocks noChangeArrowheads="1"/>
              </p:cNvSpPr>
              <p:nvPr/>
            </p:nvSpPr>
            <p:spPr bwMode="auto">
              <a:xfrm>
                <a:off x="165521" y="2996952"/>
                <a:ext cx="3816350" cy="10156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3200" b="1">
                    <a:solidFill>
                      <a:schemeClr val="accent2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3200" b="1">
                    <a:solidFill>
                      <a:schemeClr val="accent2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3200" b="1">
                    <a:solidFill>
                      <a:schemeClr val="accent2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3200" b="1">
                    <a:solidFill>
                      <a:schemeClr val="accent2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3200" b="1">
                    <a:solidFill>
                      <a:schemeClr val="accent2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accent2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accent2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accent2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accent2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algn="just" eaLnBrk="1" hangingPunct="1"/>
                <a:r>
                  <a:rPr lang="en-US" sz="200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LdB sugere que partículas </a:t>
                </a:r>
                <a:r>
                  <a:rPr lang="el-GR" sz="200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tb </a:t>
                </a:r>
                <a:r>
                  <a:rPr lang="en-US" sz="200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devem ter um comprimento de onda associado, dado por  </a:t>
                </a:r>
              </a:p>
            </p:txBody>
          </p:sp>
        </p:grp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260008" y="3212976"/>
              <a:ext cx="3816048" cy="2199927"/>
            </a:xfrm>
            <a:prstGeom prst="rect">
              <a:avLst/>
            </a:prstGeom>
            <a:noFill/>
            <a:ln w="9525">
              <a:solidFill>
                <a:srgbClr val="000090"/>
              </a:solidFill>
              <a:miter lim="800000"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152590" name="Text Box 27"/>
          <p:cNvSpPr txBox="1">
            <a:spLocks noChangeArrowheads="1"/>
          </p:cNvSpPr>
          <p:nvPr/>
        </p:nvSpPr>
        <p:spPr bwMode="auto">
          <a:xfrm>
            <a:off x="971550" y="1484313"/>
            <a:ext cx="74168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-3238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just" eaLnBrk="1">
              <a:buSzPct val="45000"/>
            </a:pPr>
            <a:r>
              <a:rPr lang="pt-BR" sz="2000" b="0">
                <a:solidFill>
                  <a:srgbClr val="FF0000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IDÉIA: Já que a luz apresenta comportamento de partícula, não poderia haver uma simetria e </a:t>
            </a:r>
            <a:r>
              <a:rPr lang="pt-BR" altLang="en-US" sz="2000" b="0">
                <a:solidFill>
                  <a:srgbClr val="FF0000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‘</a:t>
            </a:r>
            <a:r>
              <a:rPr lang="pt-BR" altLang="ja-JP" sz="2000" b="0">
                <a:solidFill>
                  <a:srgbClr val="FF0000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partículas</a:t>
            </a:r>
            <a:r>
              <a:rPr lang="pt-BR" altLang="en-US" sz="2000" b="0">
                <a:solidFill>
                  <a:srgbClr val="FF0000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’</a:t>
            </a:r>
            <a:r>
              <a:rPr lang="pt-BR" altLang="ja-JP" sz="2000" b="0">
                <a:solidFill>
                  <a:srgbClr val="FF0000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 como o elétron também terem comportamento ondulatório? </a:t>
            </a:r>
            <a:endParaRPr lang="pt-BR" sz="2000" b="0">
              <a:solidFill>
                <a:srgbClr val="FF0000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05145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625" name="Group 2"/>
          <p:cNvGrpSpPr>
            <a:grpSpLocks/>
          </p:cNvGrpSpPr>
          <p:nvPr/>
        </p:nvGrpSpPr>
        <p:grpSpPr bwMode="auto">
          <a:xfrm>
            <a:off x="457200" y="215900"/>
            <a:ext cx="8382000" cy="1219200"/>
            <a:chOff x="288" y="288"/>
            <a:chExt cx="5280" cy="768"/>
          </a:xfrm>
        </p:grpSpPr>
        <p:sp>
          <p:nvSpPr>
            <p:cNvPr id="154643" name="Rectangle 3"/>
            <p:cNvSpPr>
              <a:spLocks noChangeArrowheads="1"/>
            </p:cNvSpPr>
            <p:nvPr/>
          </p:nvSpPr>
          <p:spPr bwMode="auto">
            <a:xfrm>
              <a:off x="432" y="672"/>
              <a:ext cx="288" cy="28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366FF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54644" name="Rectangle 4"/>
            <p:cNvSpPr>
              <a:spLocks noChangeArrowheads="1"/>
            </p:cNvSpPr>
            <p:nvPr/>
          </p:nvSpPr>
          <p:spPr bwMode="auto">
            <a:xfrm>
              <a:off x="288" y="576"/>
              <a:ext cx="288" cy="288"/>
            </a:xfrm>
            <a:prstGeom prst="rect">
              <a:avLst/>
            </a:prstGeom>
            <a:gradFill rotWithShape="0">
              <a:gsLst>
                <a:gs pos="0">
                  <a:srgbClr val="FFFF66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54645" name="Rectangle 5"/>
            <p:cNvSpPr>
              <a:spLocks noChangeArrowheads="1"/>
            </p:cNvSpPr>
            <p:nvPr/>
          </p:nvSpPr>
          <p:spPr bwMode="auto">
            <a:xfrm>
              <a:off x="432" y="384"/>
              <a:ext cx="288" cy="28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FF3300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54646" name="Line 6"/>
            <p:cNvSpPr>
              <a:spLocks noChangeShapeType="1"/>
            </p:cNvSpPr>
            <p:nvPr/>
          </p:nvSpPr>
          <p:spPr bwMode="auto">
            <a:xfrm>
              <a:off x="432" y="672"/>
              <a:ext cx="5136" cy="0"/>
            </a:xfrm>
            <a:prstGeom prst="line">
              <a:avLst/>
            </a:prstGeom>
            <a:noFill/>
            <a:ln w="38100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647" name="Line 7"/>
            <p:cNvSpPr>
              <a:spLocks noChangeShapeType="1"/>
            </p:cNvSpPr>
            <p:nvPr/>
          </p:nvSpPr>
          <p:spPr bwMode="auto">
            <a:xfrm>
              <a:off x="432" y="288"/>
              <a:ext cx="0" cy="7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54626" name="Rectangle 8"/>
          <p:cNvSpPr>
            <a:spLocks noChangeArrowheads="1"/>
          </p:cNvSpPr>
          <p:nvPr/>
        </p:nvSpPr>
        <p:spPr bwMode="auto">
          <a:xfrm>
            <a:off x="685800" y="-100013"/>
            <a:ext cx="7772400" cy="1143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pt-BR">
                <a:latin typeface="Arial" panose="020B0604020202020204" pitchFamily="34" charset="0"/>
                <a:cs typeface="Arial" panose="020B0604020202020204" pitchFamily="34" charset="0"/>
              </a:rPr>
              <a:t>Ondas de Matéria (1924) </a:t>
            </a:r>
            <a:endParaRPr lang="pt-BR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4627" name="Text Box 10"/>
          <p:cNvSpPr txBox="1">
            <a:spLocks noChangeArrowheads="1"/>
          </p:cNvSpPr>
          <p:nvPr/>
        </p:nvSpPr>
        <p:spPr bwMode="auto">
          <a:xfrm>
            <a:off x="1476375" y="908050"/>
            <a:ext cx="71993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pt-BR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Louis-Victor de Broglie – estudante francês</a:t>
            </a:r>
          </a:p>
        </p:txBody>
      </p:sp>
      <p:cxnSp>
        <p:nvCxnSpPr>
          <p:cNvPr id="154628" name="Conector reto 25"/>
          <p:cNvCxnSpPr>
            <a:cxnSpLocks noChangeShapeType="1"/>
          </p:cNvCxnSpPr>
          <p:nvPr/>
        </p:nvCxnSpPr>
        <p:spPr bwMode="auto">
          <a:xfrm rot="16200000" flipH="1">
            <a:off x="-1598612" y="3333750"/>
            <a:ext cx="5857875" cy="14287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cxnSp>
        <p:nvCxnSpPr>
          <p:cNvPr id="154629" name="Conector reto 27"/>
          <p:cNvCxnSpPr>
            <a:cxnSpLocks noChangeShapeType="1"/>
          </p:cNvCxnSpPr>
          <p:nvPr/>
        </p:nvCxnSpPr>
        <p:spPr bwMode="auto">
          <a:xfrm rot="5400000" flipH="1" flipV="1">
            <a:off x="-134144" y="4639469"/>
            <a:ext cx="3000375" cy="3571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cxnSp>
        <p:nvCxnSpPr>
          <p:cNvPr id="154630" name="Conector reto 26"/>
          <p:cNvCxnSpPr>
            <a:cxnSpLocks noChangeShapeType="1"/>
          </p:cNvCxnSpPr>
          <p:nvPr/>
        </p:nvCxnSpPr>
        <p:spPr bwMode="auto">
          <a:xfrm rot="16200000" flipH="1">
            <a:off x="71438" y="758824"/>
            <a:ext cx="1785938" cy="21431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cxnSp>
        <p:nvCxnSpPr>
          <p:cNvPr id="154631" name="Conector reto 28"/>
          <p:cNvCxnSpPr>
            <a:cxnSpLocks noChangeShapeType="1"/>
          </p:cNvCxnSpPr>
          <p:nvPr/>
        </p:nvCxnSpPr>
        <p:spPr bwMode="auto">
          <a:xfrm rot="5400000">
            <a:off x="-250031" y="535781"/>
            <a:ext cx="1214438" cy="14287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sp>
        <p:nvSpPr>
          <p:cNvPr id="154632" name="Text Box 27"/>
          <p:cNvSpPr txBox="1">
            <a:spLocks noChangeArrowheads="1"/>
          </p:cNvSpPr>
          <p:nvPr/>
        </p:nvSpPr>
        <p:spPr bwMode="auto">
          <a:xfrm>
            <a:off x="971550" y="1484313"/>
            <a:ext cx="74168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-3238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just" eaLnBrk="1">
              <a:buSzPct val="45000"/>
            </a:pPr>
            <a:r>
              <a:rPr lang="pt-BR" sz="2000" b="0">
                <a:solidFill>
                  <a:srgbClr val="FF0000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IDÉIA: Já que a luz apresenta comportamento de partícula, não poderia haver uma simetria e </a:t>
            </a:r>
            <a:r>
              <a:rPr lang="pt-BR" altLang="en-US" sz="2000" b="0">
                <a:solidFill>
                  <a:srgbClr val="FF0000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‘</a:t>
            </a:r>
            <a:r>
              <a:rPr lang="pt-BR" altLang="ja-JP" sz="2000" b="0">
                <a:solidFill>
                  <a:srgbClr val="FF0000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partículas</a:t>
            </a:r>
            <a:r>
              <a:rPr lang="pt-BR" altLang="en-US" sz="2000" b="0">
                <a:solidFill>
                  <a:srgbClr val="FF0000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’</a:t>
            </a:r>
            <a:r>
              <a:rPr lang="pt-BR" altLang="ja-JP" sz="2000" b="0">
                <a:solidFill>
                  <a:srgbClr val="FF0000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 como o elétron também terem comportamento ondulatório? </a:t>
            </a:r>
            <a:endParaRPr lang="pt-BR" sz="2000" b="0">
              <a:solidFill>
                <a:srgbClr val="FF0000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sp>
        <p:nvSpPr>
          <p:cNvPr id="154633" name="Espaço Reservado para Número de Slide 17"/>
          <p:cNvSpPr>
            <a:spLocks noGrp="1"/>
          </p:cNvSpPr>
          <p:nvPr>
            <p:ph type="sldNum" sz="quarter" idx="12"/>
          </p:nvPr>
        </p:nvSpPr>
        <p:spPr bwMode="auto"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F3ABDC0D-5048-4CB2-99FF-A2A91580E4D5}" type="slidenum">
              <a:rPr lang="pt-BR" sz="1400">
                <a:solidFill>
                  <a:srgbClr val="FFFFFF"/>
                </a:solidFill>
                <a:latin typeface="Franklin Gothic Book" panose="020B0503020102020204" pitchFamily="34" charset="0"/>
              </a:rPr>
              <a:pPr eaLnBrk="1" hangingPunct="1"/>
              <a:t>10</a:t>
            </a:fld>
            <a:endParaRPr lang="pt-BR" sz="1400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54634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n-US"/>
          </a:p>
        </p:txBody>
      </p:sp>
      <p:pic>
        <p:nvPicPr>
          <p:cNvPr id="154635" name="Picture 2" descr="25-1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2888" y="2852738"/>
            <a:ext cx="2300287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4636" name="Group 1"/>
          <p:cNvGrpSpPr>
            <a:grpSpLocks/>
          </p:cNvGrpSpPr>
          <p:nvPr/>
        </p:nvGrpSpPr>
        <p:grpSpPr bwMode="auto">
          <a:xfrm>
            <a:off x="1763713" y="2565400"/>
            <a:ext cx="3095625" cy="1255713"/>
            <a:chOff x="1555800" y="4156769"/>
            <a:chExt cx="3096344" cy="1256134"/>
          </a:xfrm>
        </p:grpSpPr>
        <p:pic>
          <p:nvPicPr>
            <p:cNvPr id="154641" name="Picture 18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3727" y="4303524"/>
              <a:ext cx="2171700" cy="1081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555800" y="4156769"/>
              <a:ext cx="3096344" cy="1256134"/>
            </a:xfrm>
            <a:prstGeom prst="rect">
              <a:avLst/>
            </a:prstGeom>
            <a:noFill/>
            <a:ln w="9525">
              <a:solidFill>
                <a:srgbClr val="000090"/>
              </a:solidFill>
              <a:miter lim="800000"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26" name="Text Box 27"/>
          <p:cNvSpPr txBox="1">
            <a:spLocks noChangeArrowheads="1"/>
          </p:cNvSpPr>
          <p:nvPr/>
        </p:nvSpPr>
        <p:spPr bwMode="auto">
          <a:xfrm>
            <a:off x="611188" y="4037013"/>
            <a:ext cx="6121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31800" indent="-3238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>
              <a:buSzPct val="45000"/>
            </a:pPr>
            <a:r>
              <a:rPr lang="pt-BR" sz="2000" b="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Ex.: Qual o </a:t>
            </a:r>
            <a:r>
              <a:rPr lang="pt-BR" sz="2000" b="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  <a:sym typeface="Symbol" panose="05050102010706020507" pitchFamily="18" charset="2"/>
              </a:rPr>
              <a:t> de deBroglie de uma pessoa caminhando com v = 5 m/s  e m = 80 kg?</a:t>
            </a: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1692275" y="4757738"/>
            <a:ext cx="38528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SzPct val="45000"/>
            </a:pPr>
            <a:r>
              <a:rPr lang="pt-BR" sz="2000" b="0">
                <a:solidFill>
                  <a:srgbClr val="FF0000"/>
                </a:solidFill>
                <a:latin typeface="Arial" panose="020B0604020202020204" pitchFamily="34" charset="0"/>
                <a:ea typeface="MS Gothic" panose="020B0609070205080204" pitchFamily="49" charset="-128"/>
                <a:sym typeface="Symbol" panose="05050102010706020507" pitchFamily="18" charset="2"/>
              </a:rPr>
              <a:t>R: 1,6 x 10</a:t>
            </a:r>
            <a:r>
              <a:rPr lang="pt-BR" sz="2000" b="0" baseline="30000">
                <a:solidFill>
                  <a:srgbClr val="FF0000"/>
                </a:solidFill>
                <a:latin typeface="Arial" panose="020B0604020202020204" pitchFamily="34" charset="0"/>
                <a:ea typeface="MS Gothic" panose="020B0609070205080204" pitchFamily="49" charset="-128"/>
                <a:sym typeface="Symbol" panose="05050102010706020507" pitchFamily="18" charset="2"/>
              </a:rPr>
              <a:t>-36</a:t>
            </a:r>
            <a:r>
              <a:rPr lang="pt-BR" sz="2000" b="0">
                <a:solidFill>
                  <a:srgbClr val="FF0000"/>
                </a:solidFill>
                <a:latin typeface="Arial" panose="020B0604020202020204" pitchFamily="34" charset="0"/>
                <a:ea typeface="MS Gothic" panose="020B0609070205080204" pitchFamily="49" charset="-128"/>
                <a:sym typeface="Symbol" panose="05050102010706020507" pitchFamily="18" charset="2"/>
              </a:rPr>
              <a:t> m  - imperceptível!</a:t>
            </a:r>
            <a:endParaRPr lang="pt-BR" sz="2000" b="0">
              <a:solidFill>
                <a:srgbClr val="FF0000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sp>
        <p:nvSpPr>
          <p:cNvPr id="28" name="Text Box 27"/>
          <p:cNvSpPr txBox="1">
            <a:spLocks noChangeArrowheads="1"/>
          </p:cNvSpPr>
          <p:nvPr/>
        </p:nvSpPr>
        <p:spPr bwMode="auto">
          <a:xfrm>
            <a:off x="34925" y="5300663"/>
            <a:ext cx="65532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>
              <a:buSzPct val="45000"/>
            </a:pPr>
            <a:r>
              <a:rPr lang="pt-BR" sz="2000" b="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Ex. 39.5:  Qual o </a:t>
            </a:r>
            <a:r>
              <a:rPr lang="pt-BR" sz="2000" b="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  <a:sym typeface="Symbol" panose="05050102010706020507" pitchFamily="18" charset="2"/>
              </a:rPr>
              <a:t> </a:t>
            </a:r>
            <a:r>
              <a:rPr lang="pt-BR" sz="2000" b="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de deBroglie de um elétron com energia cinética 1,0 eV</a:t>
            </a:r>
            <a:r>
              <a:rPr lang="pt-BR" sz="2000" b="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  <a:sym typeface="Symbol" panose="05050102010706020507" pitchFamily="18" charset="2"/>
              </a:rPr>
              <a:t>?  (Use: </a:t>
            </a:r>
            <a:r>
              <a:rPr lang="pt-BR" sz="2000" b="0" i="1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  <a:sym typeface="Symbol" panose="05050102010706020507" pitchFamily="18" charset="2"/>
              </a:rPr>
              <a:t>h</a:t>
            </a:r>
            <a:r>
              <a:rPr lang="pt-BR" sz="2000" b="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  <a:sym typeface="Symbol" panose="05050102010706020507" pitchFamily="18" charset="2"/>
              </a:rPr>
              <a:t> = 4,14 x 10</a:t>
            </a:r>
            <a:r>
              <a:rPr lang="pt-BR" sz="2000" b="0" baseline="3000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  <a:sym typeface="Symbol" panose="05050102010706020507" pitchFamily="18" charset="2"/>
              </a:rPr>
              <a:t>-15</a:t>
            </a:r>
            <a:r>
              <a:rPr lang="pt-BR" sz="2000" b="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  <a:sym typeface="Symbol" panose="05050102010706020507" pitchFamily="18" charset="2"/>
              </a:rPr>
              <a:t> eV.s)</a:t>
            </a: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827088" y="6122988"/>
            <a:ext cx="6831012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SzPct val="45000"/>
            </a:pPr>
            <a:r>
              <a:rPr lang="pt-BR" sz="2000" b="0">
                <a:solidFill>
                  <a:srgbClr val="FF0000"/>
                </a:solidFill>
                <a:latin typeface="Arial" panose="020B0604020202020204" pitchFamily="34" charset="0"/>
                <a:ea typeface="MS Gothic" panose="020B0609070205080204" pitchFamily="49" charset="-128"/>
                <a:sym typeface="Symbol" panose="05050102010706020507" pitchFamily="18" charset="2"/>
              </a:rPr>
              <a:t>R: 1,2 x 10</a:t>
            </a:r>
            <a:r>
              <a:rPr lang="pt-BR" sz="2000" b="0" baseline="30000">
                <a:solidFill>
                  <a:srgbClr val="FF0000"/>
                </a:solidFill>
                <a:latin typeface="Arial" panose="020B0604020202020204" pitchFamily="34" charset="0"/>
                <a:ea typeface="MS Gothic" panose="020B0609070205080204" pitchFamily="49" charset="-128"/>
                <a:sym typeface="Symbol" panose="05050102010706020507" pitchFamily="18" charset="2"/>
              </a:rPr>
              <a:t>-9</a:t>
            </a:r>
            <a:r>
              <a:rPr lang="pt-BR" sz="2000" b="0">
                <a:solidFill>
                  <a:srgbClr val="FF0000"/>
                </a:solidFill>
                <a:latin typeface="Arial" panose="020B0604020202020204" pitchFamily="34" charset="0"/>
                <a:ea typeface="MS Gothic" panose="020B0609070205080204" pitchFamily="49" charset="-128"/>
                <a:sym typeface="Symbol" panose="05050102010706020507" pitchFamily="18" charset="2"/>
              </a:rPr>
              <a:t> m = 1,2 nm – igual ou maior que um átomo!</a:t>
            </a:r>
            <a:endParaRPr lang="pt-BR" sz="2000" b="0">
              <a:solidFill>
                <a:srgbClr val="FF0000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33678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673" name="Group 2"/>
          <p:cNvGrpSpPr>
            <a:grpSpLocks/>
          </p:cNvGrpSpPr>
          <p:nvPr/>
        </p:nvGrpSpPr>
        <p:grpSpPr bwMode="auto">
          <a:xfrm>
            <a:off x="457200" y="215900"/>
            <a:ext cx="8382000" cy="1219200"/>
            <a:chOff x="288" y="288"/>
            <a:chExt cx="5280" cy="768"/>
          </a:xfrm>
        </p:grpSpPr>
        <p:sp>
          <p:nvSpPr>
            <p:cNvPr id="156688" name="Rectangle 3"/>
            <p:cNvSpPr>
              <a:spLocks noChangeArrowheads="1"/>
            </p:cNvSpPr>
            <p:nvPr/>
          </p:nvSpPr>
          <p:spPr bwMode="auto">
            <a:xfrm>
              <a:off x="432" y="672"/>
              <a:ext cx="288" cy="28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366FF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56689" name="Rectangle 4"/>
            <p:cNvSpPr>
              <a:spLocks noChangeArrowheads="1"/>
            </p:cNvSpPr>
            <p:nvPr/>
          </p:nvSpPr>
          <p:spPr bwMode="auto">
            <a:xfrm>
              <a:off x="288" y="576"/>
              <a:ext cx="288" cy="288"/>
            </a:xfrm>
            <a:prstGeom prst="rect">
              <a:avLst/>
            </a:prstGeom>
            <a:gradFill rotWithShape="0">
              <a:gsLst>
                <a:gs pos="0">
                  <a:srgbClr val="FFFF66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56690" name="Rectangle 5"/>
            <p:cNvSpPr>
              <a:spLocks noChangeArrowheads="1"/>
            </p:cNvSpPr>
            <p:nvPr/>
          </p:nvSpPr>
          <p:spPr bwMode="auto">
            <a:xfrm>
              <a:off x="432" y="384"/>
              <a:ext cx="288" cy="28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FF3300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56691" name="Line 6"/>
            <p:cNvSpPr>
              <a:spLocks noChangeShapeType="1"/>
            </p:cNvSpPr>
            <p:nvPr/>
          </p:nvSpPr>
          <p:spPr bwMode="auto">
            <a:xfrm>
              <a:off x="432" y="672"/>
              <a:ext cx="5136" cy="0"/>
            </a:xfrm>
            <a:prstGeom prst="line">
              <a:avLst/>
            </a:prstGeom>
            <a:noFill/>
            <a:ln w="38100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6692" name="Line 7"/>
            <p:cNvSpPr>
              <a:spLocks noChangeShapeType="1"/>
            </p:cNvSpPr>
            <p:nvPr/>
          </p:nvSpPr>
          <p:spPr bwMode="auto">
            <a:xfrm>
              <a:off x="432" y="288"/>
              <a:ext cx="0" cy="7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56674" name="Rectangle 8"/>
          <p:cNvSpPr>
            <a:spLocks noChangeArrowheads="1"/>
          </p:cNvSpPr>
          <p:nvPr/>
        </p:nvSpPr>
        <p:spPr bwMode="auto">
          <a:xfrm>
            <a:off x="685800" y="-100013"/>
            <a:ext cx="7772400" cy="1143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pt-BR">
                <a:latin typeface="Arial" panose="020B0604020202020204" pitchFamily="34" charset="0"/>
                <a:cs typeface="Arial" panose="020B0604020202020204" pitchFamily="34" charset="0"/>
              </a:rPr>
              <a:t>Ondas de Matéria (1924) </a:t>
            </a:r>
            <a:endParaRPr lang="pt-BR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6675" name="Text Box 10"/>
          <p:cNvSpPr txBox="1">
            <a:spLocks noChangeArrowheads="1"/>
          </p:cNvSpPr>
          <p:nvPr/>
        </p:nvSpPr>
        <p:spPr bwMode="auto">
          <a:xfrm>
            <a:off x="1476375" y="908050"/>
            <a:ext cx="71993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pt-BR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Louis-Victor de Broglie – estudante francês</a:t>
            </a:r>
          </a:p>
        </p:txBody>
      </p:sp>
      <p:cxnSp>
        <p:nvCxnSpPr>
          <p:cNvPr id="156676" name="Conector reto 25"/>
          <p:cNvCxnSpPr>
            <a:cxnSpLocks noChangeShapeType="1"/>
          </p:cNvCxnSpPr>
          <p:nvPr/>
        </p:nvCxnSpPr>
        <p:spPr bwMode="auto">
          <a:xfrm rot="16200000" flipH="1">
            <a:off x="-1598612" y="3333750"/>
            <a:ext cx="5857875" cy="14287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cxnSp>
        <p:nvCxnSpPr>
          <p:cNvPr id="156677" name="Conector reto 27"/>
          <p:cNvCxnSpPr>
            <a:cxnSpLocks noChangeShapeType="1"/>
          </p:cNvCxnSpPr>
          <p:nvPr/>
        </p:nvCxnSpPr>
        <p:spPr bwMode="auto">
          <a:xfrm rot="5400000" flipH="1" flipV="1">
            <a:off x="-134144" y="4639469"/>
            <a:ext cx="3000375" cy="3571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cxnSp>
        <p:nvCxnSpPr>
          <p:cNvPr id="156678" name="Conector reto 26"/>
          <p:cNvCxnSpPr>
            <a:cxnSpLocks noChangeShapeType="1"/>
          </p:cNvCxnSpPr>
          <p:nvPr/>
        </p:nvCxnSpPr>
        <p:spPr bwMode="auto">
          <a:xfrm rot="16200000" flipH="1">
            <a:off x="71438" y="758824"/>
            <a:ext cx="1785938" cy="21431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cxnSp>
        <p:nvCxnSpPr>
          <p:cNvPr id="156679" name="Conector reto 28"/>
          <p:cNvCxnSpPr>
            <a:cxnSpLocks noChangeShapeType="1"/>
          </p:cNvCxnSpPr>
          <p:nvPr/>
        </p:nvCxnSpPr>
        <p:spPr bwMode="auto">
          <a:xfrm rot="5400000">
            <a:off x="-250031" y="535781"/>
            <a:ext cx="1214438" cy="14287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sp>
        <p:nvSpPr>
          <p:cNvPr id="156680" name="Text Box 27"/>
          <p:cNvSpPr txBox="1">
            <a:spLocks noChangeArrowheads="1"/>
          </p:cNvSpPr>
          <p:nvPr/>
        </p:nvSpPr>
        <p:spPr bwMode="auto">
          <a:xfrm>
            <a:off x="971550" y="1484313"/>
            <a:ext cx="74168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-3238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just" eaLnBrk="1">
              <a:buSzPct val="45000"/>
            </a:pPr>
            <a:r>
              <a:rPr lang="pt-BR" sz="2000" b="0">
                <a:solidFill>
                  <a:srgbClr val="FF0000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IDÉIA: Já que a luz apresenta comportamento de partícula, não poderia haver uma simetria e </a:t>
            </a:r>
            <a:r>
              <a:rPr lang="pt-BR" altLang="en-US" sz="2000" b="0">
                <a:solidFill>
                  <a:srgbClr val="FF0000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‘</a:t>
            </a:r>
            <a:r>
              <a:rPr lang="pt-BR" altLang="ja-JP" sz="2000" b="0">
                <a:solidFill>
                  <a:srgbClr val="FF0000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partículas</a:t>
            </a:r>
            <a:r>
              <a:rPr lang="pt-BR" altLang="en-US" sz="2000" b="0">
                <a:solidFill>
                  <a:srgbClr val="FF0000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’</a:t>
            </a:r>
            <a:r>
              <a:rPr lang="pt-BR" altLang="ja-JP" sz="2000" b="0">
                <a:solidFill>
                  <a:srgbClr val="FF0000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 como o elétron também terem comportamento ondulatório? </a:t>
            </a:r>
            <a:endParaRPr lang="pt-BR" sz="2000" b="0">
              <a:solidFill>
                <a:srgbClr val="FF0000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sp>
        <p:nvSpPr>
          <p:cNvPr id="156681" name="Espaço Reservado para Número de Slide 17"/>
          <p:cNvSpPr>
            <a:spLocks noGrp="1"/>
          </p:cNvSpPr>
          <p:nvPr>
            <p:ph type="sldNum" sz="quarter" idx="12"/>
          </p:nvPr>
        </p:nvSpPr>
        <p:spPr bwMode="auto"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05C15628-BF39-48BA-90F3-02C75EC565DF}" type="slidenum">
              <a:rPr lang="pt-BR" sz="1400">
                <a:solidFill>
                  <a:srgbClr val="FFFFFF"/>
                </a:solidFill>
                <a:latin typeface="Franklin Gothic Book" panose="020B0503020102020204" pitchFamily="34" charset="0"/>
              </a:rPr>
              <a:pPr eaLnBrk="1" hangingPunct="1"/>
              <a:t>11</a:t>
            </a:fld>
            <a:endParaRPr lang="pt-BR" sz="1400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56682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n-US"/>
          </a:p>
        </p:txBody>
      </p:sp>
      <p:pic>
        <p:nvPicPr>
          <p:cNvPr id="156683" name="Picture 2" descr="25-1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2888" y="2852738"/>
            <a:ext cx="2300287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6684" name="Group 1"/>
          <p:cNvGrpSpPr>
            <a:grpSpLocks/>
          </p:cNvGrpSpPr>
          <p:nvPr/>
        </p:nvGrpSpPr>
        <p:grpSpPr bwMode="auto">
          <a:xfrm>
            <a:off x="1763713" y="2565400"/>
            <a:ext cx="3095625" cy="1255713"/>
            <a:chOff x="1555800" y="4156769"/>
            <a:chExt cx="3096344" cy="1256134"/>
          </a:xfrm>
        </p:grpSpPr>
        <p:pic>
          <p:nvPicPr>
            <p:cNvPr id="156686" name="Picture 18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3727" y="4303524"/>
              <a:ext cx="2171700" cy="1081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555800" y="4156769"/>
              <a:ext cx="3096344" cy="1256134"/>
            </a:xfrm>
            <a:prstGeom prst="rect">
              <a:avLst/>
            </a:prstGeom>
            <a:noFill/>
            <a:ln w="9525">
              <a:solidFill>
                <a:srgbClr val="000090"/>
              </a:solidFill>
              <a:miter lim="800000"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156685" name="TextBox 5"/>
          <p:cNvSpPr txBox="1">
            <a:spLocks noChangeArrowheads="1"/>
          </p:cNvSpPr>
          <p:nvPr/>
        </p:nvSpPr>
        <p:spPr bwMode="auto">
          <a:xfrm>
            <a:off x="755650" y="4718050"/>
            <a:ext cx="5256213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just" eaLnBrk="1" hangingPunct="1"/>
            <a:r>
              <a:rPr lang="en-US" sz="2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Frente ao ceticismo de alguns, sugere que se tente realizar experiências típicas de onda, que poderiam revelar a existência de difração, interferência, etc com partículas</a:t>
            </a:r>
          </a:p>
        </p:txBody>
      </p:sp>
    </p:spTree>
    <p:extLst>
      <p:ext uri="{BB962C8B-B14F-4D97-AF65-F5344CB8AC3E}">
        <p14:creationId xmlns:p14="http://schemas.microsoft.com/office/powerpoint/2010/main" val="3223975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250825" y="3213100"/>
            <a:ext cx="3816350" cy="3311525"/>
            <a:chOff x="251520" y="3212976"/>
            <a:chExt cx="3617636" cy="3101932"/>
          </a:xfrm>
        </p:grpSpPr>
        <p:cxnSp>
          <p:nvCxnSpPr>
            <p:cNvPr id="158741" name="Conector reto 27"/>
            <p:cNvCxnSpPr>
              <a:cxnSpLocks noChangeShapeType="1"/>
            </p:cNvCxnSpPr>
            <p:nvPr/>
          </p:nvCxnSpPr>
          <p:spPr bwMode="auto">
            <a:xfrm rot="5400000" flipH="1" flipV="1">
              <a:off x="-626488" y="4534570"/>
              <a:ext cx="3000375" cy="35718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cxnSp>
        <p:pic>
          <p:nvPicPr>
            <p:cNvPr id="2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010" b="8467"/>
            <a:stretch>
              <a:fillRect/>
            </a:stretch>
          </p:blipFill>
          <p:spPr bwMode="auto">
            <a:xfrm>
              <a:off x="251520" y="3324503"/>
              <a:ext cx="3617636" cy="29904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blipFill dpi="0" rotWithShape="0">
                    <a:blip xmlns:r="http://schemas.openxmlformats.org/officeDocument/2006/relationships"/>
                    <a:srcRect t="7010" b="8467"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158743" name="TextBox 31"/>
            <p:cNvSpPr txBox="1">
              <a:spLocks noChangeArrowheads="1"/>
            </p:cNvSpPr>
            <p:nvPr/>
          </p:nvSpPr>
          <p:spPr bwMode="auto">
            <a:xfrm>
              <a:off x="1716939" y="5372263"/>
              <a:ext cx="36988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sz="2000"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</a:p>
          </p:txBody>
        </p:sp>
        <p:cxnSp>
          <p:nvCxnSpPr>
            <p:cNvPr id="39" name="Straight Arrow Connector 38"/>
            <p:cNvCxnSpPr>
              <a:cxnSpLocks noChangeShapeType="1"/>
            </p:cNvCxnSpPr>
            <p:nvPr/>
          </p:nvCxnSpPr>
          <p:spPr bwMode="auto">
            <a:xfrm>
              <a:off x="651808" y="4444232"/>
              <a:ext cx="0" cy="392574"/>
            </a:xfrm>
            <a:prstGeom prst="straightConnector1">
              <a:avLst/>
            </a:prstGeom>
            <a:noFill/>
            <a:ln w="15875">
              <a:solidFill>
                <a:schemeClr val="accent2"/>
              </a:solidFill>
              <a:round/>
              <a:headEnd type="triangle" w="lg" len="med"/>
              <a:tailEnd type="triangle" w="lg" len="med"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8745" name="TextBox 37"/>
            <p:cNvSpPr txBox="1">
              <a:spLocks noChangeArrowheads="1"/>
            </p:cNvSpPr>
            <p:nvPr/>
          </p:nvSpPr>
          <p:spPr bwMode="auto">
            <a:xfrm>
              <a:off x="325080" y="4424541"/>
              <a:ext cx="28803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sz="2000"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</a:p>
          </p:txBody>
        </p:sp>
        <p:cxnSp>
          <p:nvCxnSpPr>
            <p:cNvPr id="41" name="Straight Arrow Connector 40"/>
            <p:cNvCxnSpPr/>
            <p:nvPr/>
          </p:nvCxnSpPr>
          <p:spPr bwMode="auto">
            <a:xfrm>
              <a:off x="3435762" y="4415979"/>
              <a:ext cx="0" cy="395548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triangle" w="lg" len="med"/>
              <a:tailEnd type="triangle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8747" name="TextBox 42"/>
            <p:cNvSpPr txBox="1">
              <a:spLocks noChangeArrowheads="1"/>
            </p:cNvSpPr>
            <p:nvPr/>
          </p:nvSpPr>
          <p:spPr bwMode="auto">
            <a:xfrm>
              <a:off x="2541627" y="4426705"/>
              <a:ext cx="986304" cy="369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sz="18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H=</a:t>
              </a:r>
              <a:r>
                <a:rPr lang="el-GR" sz="18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λD/d</a:t>
              </a:r>
              <a:endParaRPr lang="en-US" sz="18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7" name="Straight Connector 46"/>
            <p:cNvCxnSpPr>
              <a:cxnSpLocks noChangeShapeType="1"/>
            </p:cNvCxnSpPr>
            <p:nvPr/>
          </p:nvCxnSpPr>
          <p:spPr bwMode="auto">
            <a:xfrm>
              <a:off x="767681" y="5412285"/>
              <a:ext cx="1655324" cy="0"/>
            </a:xfrm>
            <a:prstGeom prst="line">
              <a:avLst/>
            </a:prstGeom>
            <a:noFill/>
            <a:ln w="15875">
              <a:solidFill>
                <a:schemeClr val="accent2"/>
              </a:solidFill>
              <a:round/>
              <a:headEnd type="triangle" w="lg" len="lg"/>
              <a:tailEnd type="triangle" w="lg" len="lg"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58722" name="Group 2"/>
          <p:cNvGrpSpPr>
            <a:grpSpLocks/>
          </p:cNvGrpSpPr>
          <p:nvPr/>
        </p:nvGrpSpPr>
        <p:grpSpPr bwMode="auto">
          <a:xfrm>
            <a:off x="457200" y="215900"/>
            <a:ext cx="8382000" cy="1219200"/>
            <a:chOff x="288" y="288"/>
            <a:chExt cx="5280" cy="768"/>
          </a:xfrm>
        </p:grpSpPr>
        <p:sp>
          <p:nvSpPr>
            <p:cNvPr id="158736" name="Rectangle 3"/>
            <p:cNvSpPr>
              <a:spLocks noChangeArrowheads="1"/>
            </p:cNvSpPr>
            <p:nvPr/>
          </p:nvSpPr>
          <p:spPr bwMode="auto">
            <a:xfrm>
              <a:off x="432" y="672"/>
              <a:ext cx="288" cy="28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366FF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58737" name="Rectangle 4"/>
            <p:cNvSpPr>
              <a:spLocks noChangeArrowheads="1"/>
            </p:cNvSpPr>
            <p:nvPr/>
          </p:nvSpPr>
          <p:spPr bwMode="auto">
            <a:xfrm>
              <a:off x="288" y="576"/>
              <a:ext cx="288" cy="288"/>
            </a:xfrm>
            <a:prstGeom prst="rect">
              <a:avLst/>
            </a:prstGeom>
            <a:gradFill rotWithShape="0">
              <a:gsLst>
                <a:gs pos="0">
                  <a:srgbClr val="FFFF66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58738" name="Rectangle 5"/>
            <p:cNvSpPr>
              <a:spLocks noChangeArrowheads="1"/>
            </p:cNvSpPr>
            <p:nvPr/>
          </p:nvSpPr>
          <p:spPr bwMode="auto">
            <a:xfrm>
              <a:off x="432" y="384"/>
              <a:ext cx="288" cy="28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FF3300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58739" name="Line 6"/>
            <p:cNvSpPr>
              <a:spLocks noChangeShapeType="1"/>
            </p:cNvSpPr>
            <p:nvPr/>
          </p:nvSpPr>
          <p:spPr bwMode="auto">
            <a:xfrm>
              <a:off x="432" y="672"/>
              <a:ext cx="5136" cy="0"/>
            </a:xfrm>
            <a:prstGeom prst="line">
              <a:avLst/>
            </a:prstGeom>
            <a:noFill/>
            <a:ln w="38100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8740" name="Line 7"/>
            <p:cNvSpPr>
              <a:spLocks noChangeShapeType="1"/>
            </p:cNvSpPr>
            <p:nvPr/>
          </p:nvSpPr>
          <p:spPr bwMode="auto">
            <a:xfrm>
              <a:off x="432" y="288"/>
              <a:ext cx="0" cy="7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58723" name="Rectangle 8"/>
          <p:cNvSpPr>
            <a:spLocks noChangeArrowheads="1"/>
          </p:cNvSpPr>
          <p:nvPr/>
        </p:nvSpPr>
        <p:spPr bwMode="auto">
          <a:xfrm>
            <a:off x="1120775" y="-100013"/>
            <a:ext cx="7772400" cy="1143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pt-BR">
                <a:latin typeface="Arial" panose="020B0604020202020204" pitchFamily="34" charset="0"/>
                <a:cs typeface="Arial" panose="020B0604020202020204" pitchFamily="34" charset="0"/>
              </a:rPr>
              <a:t>Ondas de Matéria – como detectar?</a:t>
            </a:r>
            <a:endParaRPr lang="pt-BR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8724" name="Conector reto 25"/>
          <p:cNvCxnSpPr>
            <a:cxnSpLocks noChangeShapeType="1"/>
          </p:cNvCxnSpPr>
          <p:nvPr/>
        </p:nvCxnSpPr>
        <p:spPr bwMode="auto">
          <a:xfrm rot="16200000" flipH="1">
            <a:off x="-1598612" y="3333750"/>
            <a:ext cx="5857875" cy="14287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cxnSp>
        <p:nvCxnSpPr>
          <p:cNvPr id="158725" name="Conector reto 26"/>
          <p:cNvCxnSpPr>
            <a:cxnSpLocks noChangeShapeType="1"/>
          </p:cNvCxnSpPr>
          <p:nvPr/>
        </p:nvCxnSpPr>
        <p:spPr bwMode="auto">
          <a:xfrm rot="16200000" flipH="1">
            <a:off x="71438" y="758824"/>
            <a:ext cx="1785938" cy="21431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cxnSp>
        <p:nvCxnSpPr>
          <p:cNvPr id="158726" name="Conector reto 28"/>
          <p:cNvCxnSpPr>
            <a:cxnSpLocks noChangeShapeType="1"/>
          </p:cNvCxnSpPr>
          <p:nvPr/>
        </p:nvCxnSpPr>
        <p:spPr bwMode="auto">
          <a:xfrm rot="5400000">
            <a:off x="-250031" y="535781"/>
            <a:ext cx="1214438" cy="14287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sp>
        <p:nvSpPr>
          <p:cNvPr id="158727" name="Espaço Reservado para Número de Slide 17"/>
          <p:cNvSpPr>
            <a:spLocks noGrp="1"/>
          </p:cNvSpPr>
          <p:nvPr>
            <p:ph type="sldNum" sz="quarter" idx="12"/>
          </p:nvPr>
        </p:nvSpPr>
        <p:spPr bwMode="auto"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A8C2EA35-BCDA-42D9-AFE3-D3C25BF14C78}" type="slidenum">
              <a:rPr lang="pt-BR" sz="1400">
                <a:solidFill>
                  <a:srgbClr val="FFFFFF"/>
                </a:solidFill>
                <a:latin typeface="Franklin Gothic Book" panose="020B0503020102020204" pitchFamily="34" charset="0"/>
              </a:rPr>
              <a:pPr eaLnBrk="1" hangingPunct="1"/>
              <a:t>12</a:t>
            </a:fld>
            <a:endParaRPr lang="pt-BR" sz="1400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58728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n-US"/>
          </a:p>
        </p:txBody>
      </p:sp>
      <p:pic>
        <p:nvPicPr>
          <p:cNvPr id="158729" name="Picture 18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675" y="981075"/>
            <a:ext cx="166846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8730" name="Rectangle 4"/>
          <p:cNvSpPr>
            <a:spLocks noChangeArrowheads="1"/>
          </p:cNvSpPr>
          <p:nvPr/>
        </p:nvSpPr>
        <p:spPr bwMode="auto">
          <a:xfrm>
            <a:off x="250825" y="1844675"/>
            <a:ext cx="81375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sz="1800" b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Passo 1: vá no laboratório e crie feixes de elétrons com energia controlada. Na época era possível criar feixes com energias entre ~ 25 eV e 1000eV </a:t>
            </a:r>
            <a:endParaRPr lang="en-US" sz="1800" b="0"/>
          </a:p>
        </p:txBody>
      </p:sp>
      <p:sp>
        <p:nvSpPr>
          <p:cNvPr id="158731" name="Rectangle 1"/>
          <p:cNvSpPr>
            <a:spLocks noChangeArrowheads="1"/>
          </p:cNvSpPr>
          <p:nvPr/>
        </p:nvSpPr>
        <p:spPr bwMode="auto">
          <a:xfrm>
            <a:off x="3587750" y="1157288"/>
            <a:ext cx="4489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pt-BR" sz="2000" b="0" i="1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  <a:sym typeface="Symbol" panose="05050102010706020507" pitchFamily="18" charset="2"/>
              </a:rPr>
              <a:t>h</a:t>
            </a:r>
            <a:r>
              <a:rPr lang="pt-BR" sz="2000" b="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  <a:sym typeface="Symbol" panose="05050102010706020507" pitchFamily="18" charset="2"/>
              </a:rPr>
              <a:t> = 6,63 x 10</a:t>
            </a:r>
            <a:r>
              <a:rPr lang="pt-BR" sz="2000" b="0" baseline="3000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  <a:sym typeface="Symbol" panose="05050102010706020507" pitchFamily="18" charset="2"/>
              </a:rPr>
              <a:t>-34</a:t>
            </a:r>
            <a:r>
              <a:rPr lang="pt-BR" sz="2000" b="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  <a:sym typeface="Symbol" panose="05050102010706020507" pitchFamily="18" charset="2"/>
              </a:rPr>
              <a:t>J.s =  4,14 x 10</a:t>
            </a:r>
            <a:r>
              <a:rPr lang="pt-BR" sz="2000" b="0" baseline="3000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  <a:sym typeface="Symbol" panose="05050102010706020507" pitchFamily="18" charset="2"/>
              </a:rPr>
              <a:t>-15</a:t>
            </a:r>
            <a:r>
              <a:rPr lang="pt-BR" sz="2000" b="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  <a:sym typeface="Symbol" panose="05050102010706020507" pitchFamily="18" charset="2"/>
              </a:rPr>
              <a:t> eV.s</a:t>
            </a:r>
            <a:endParaRPr lang="en-US" sz="2000"/>
          </a:p>
        </p:txBody>
      </p:sp>
      <p:sp>
        <p:nvSpPr>
          <p:cNvPr id="158732" name="Rectangle 4"/>
          <p:cNvSpPr>
            <a:spLocks noChangeArrowheads="1"/>
          </p:cNvSpPr>
          <p:nvPr/>
        </p:nvSpPr>
        <p:spPr bwMode="auto">
          <a:xfrm>
            <a:off x="250825" y="2636838"/>
            <a:ext cx="85693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sz="1800" b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Passo 2: escolha um experimento típico de ondas e tente replicar com elétrons.</a:t>
            </a:r>
            <a:endParaRPr lang="en-US" sz="1800" b="0"/>
          </a:p>
        </p:txBody>
      </p:sp>
      <p:sp>
        <p:nvSpPr>
          <p:cNvPr id="48" name="Text Box 3"/>
          <p:cNvSpPr txBox="1">
            <a:spLocks noChangeArrowheads="1"/>
          </p:cNvSpPr>
          <p:nvPr/>
        </p:nvSpPr>
        <p:spPr bwMode="auto">
          <a:xfrm>
            <a:off x="4356100" y="3360738"/>
            <a:ext cx="4527550" cy="163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sz="20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P: Melhor realizar o experimento com  </a:t>
            </a:r>
          </a:p>
          <a:p>
            <a:pPr eaLnBrk="1" hangingPunct="1"/>
            <a:r>
              <a:rPr lang="en-US" sz="20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eaLnBrk="1" hangingPunct="1"/>
            <a:r>
              <a:rPr lang="en-US" sz="20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feixe eletrônico de alta energia </a:t>
            </a:r>
          </a:p>
          <a:p>
            <a:pPr eaLnBrk="1" hangingPunct="1"/>
            <a:r>
              <a:rPr lang="en-US" sz="20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feixe eletrônico de baixa energia </a:t>
            </a:r>
          </a:p>
          <a:p>
            <a:pPr eaLnBrk="1" hangingPunct="1"/>
            <a:r>
              <a:rPr lang="en-US" sz="20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não faz diferença</a:t>
            </a:r>
          </a:p>
        </p:txBody>
      </p:sp>
      <p:sp>
        <p:nvSpPr>
          <p:cNvPr id="49" name="Text Box 4"/>
          <p:cNvSpPr txBox="1">
            <a:spLocks noChangeArrowheads="1"/>
          </p:cNvSpPr>
          <p:nvPr/>
        </p:nvSpPr>
        <p:spPr bwMode="auto">
          <a:xfrm>
            <a:off x="4284663" y="5219700"/>
            <a:ext cx="4967287" cy="1017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sz="2000" b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Energia</a:t>
            </a:r>
            <a:r>
              <a:rPr lang="en-US" sz="20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menor</a:t>
            </a:r>
            <a:r>
              <a:rPr lang="en-US" sz="20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en-US" sz="20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momento</a:t>
            </a:r>
            <a:r>
              <a:rPr lang="en-US" sz="20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menor</a:t>
            </a:r>
            <a:endParaRPr lang="en-US" sz="2000" b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US" sz="20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</a:t>
            </a:r>
            <a:r>
              <a:rPr lang="en-US" sz="20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l-GR" sz="20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λ</a:t>
            </a:r>
            <a:r>
              <a:rPr lang="en-US" sz="20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maior</a:t>
            </a:r>
            <a:r>
              <a:rPr lang="en-US" sz="20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eaLnBrk="1" hangingPunct="1"/>
            <a:r>
              <a:rPr lang="en-US" sz="20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en-US" sz="20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espaçamento</a:t>
            </a:r>
            <a:r>
              <a:rPr lang="en-US" sz="20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maior</a:t>
            </a:r>
            <a:r>
              <a:rPr lang="en-US" sz="20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b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mais</a:t>
            </a:r>
            <a:r>
              <a:rPr lang="en-US" sz="20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fácil</a:t>
            </a:r>
            <a:r>
              <a:rPr lang="en-US" sz="20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ver. </a:t>
            </a:r>
          </a:p>
        </p:txBody>
      </p:sp>
      <p:sp>
        <p:nvSpPr>
          <p:cNvPr id="50" name="Rectangle 6"/>
          <p:cNvSpPr>
            <a:spLocks noChangeArrowheads="1"/>
          </p:cNvSpPr>
          <p:nvPr/>
        </p:nvSpPr>
        <p:spPr bwMode="auto">
          <a:xfrm>
            <a:off x="4284663" y="4365625"/>
            <a:ext cx="4175125" cy="287338"/>
          </a:xfrm>
          <a:prstGeom prst="rect">
            <a:avLst/>
          </a:prstGeom>
          <a:noFill/>
          <a:ln w="2844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2400" b="0">
              <a:latin typeface="Arial"/>
              <a:ea typeface="ＭＳ Ｐゴシック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42377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769" name="Group 2"/>
          <p:cNvGrpSpPr>
            <a:grpSpLocks/>
          </p:cNvGrpSpPr>
          <p:nvPr/>
        </p:nvGrpSpPr>
        <p:grpSpPr bwMode="auto">
          <a:xfrm>
            <a:off x="457200" y="215900"/>
            <a:ext cx="8382000" cy="1219200"/>
            <a:chOff x="288" y="288"/>
            <a:chExt cx="5280" cy="768"/>
          </a:xfrm>
        </p:grpSpPr>
        <p:sp>
          <p:nvSpPr>
            <p:cNvPr id="160787" name="Rectangle 3"/>
            <p:cNvSpPr>
              <a:spLocks noChangeArrowheads="1"/>
            </p:cNvSpPr>
            <p:nvPr/>
          </p:nvSpPr>
          <p:spPr bwMode="auto">
            <a:xfrm>
              <a:off x="432" y="672"/>
              <a:ext cx="288" cy="28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366FF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60788" name="Rectangle 4"/>
            <p:cNvSpPr>
              <a:spLocks noChangeArrowheads="1"/>
            </p:cNvSpPr>
            <p:nvPr/>
          </p:nvSpPr>
          <p:spPr bwMode="auto">
            <a:xfrm>
              <a:off x="288" y="576"/>
              <a:ext cx="288" cy="288"/>
            </a:xfrm>
            <a:prstGeom prst="rect">
              <a:avLst/>
            </a:prstGeom>
            <a:gradFill rotWithShape="0">
              <a:gsLst>
                <a:gs pos="0">
                  <a:srgbClr val="FFFF66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60789" name="Rectangle 5"/>
            <p:cNvSpPr>
              <a:spLocks noChangeArrowheads="1"/>
            </p:cNvSpPr>
            <p:nvPr/>
          </p:nvSpPr>
          <p:spPr bwMode="auto">
            <a:xfrm>
              <a:off x="432" y="384"/>
              <a:ext cx="288" cy="28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FF3300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60790" name="Line 6"/>
            <p:cNvSpPr>
              <a:spLocks noChangeShapeType="1"/>
            </p:cNvSpPr>
            <p:nvPr/>
          </p:nvSpPr>
          <p:spPr bwMode="auto">
            <a:xfrm>
              <a:off x="432" y="672"/>
              <a:ext cx="5136" cy="0"/>
            </a:xfrm>
            <a:prstGeom prst="line">
              <a:avLst/>
            </a:prstGeom>
            <a:noFill/>
            <a:ln w="38100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0791" name="Line 7"/>
            <p:cNvSpPr>
              <a:spLocks noChangeShapeType="1"/>
            </p:cNvSpPr>
            <p:nvPr/>
          </p:nvSpPr>
          <p:spPr bwMode="auto">
            <a:xfrm>
              <a:off x="432" y="288"/>
              <a:ext cx="0" cy="7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60770" name="Rectangle 8"/>
          <p:cNvSpPr>
            <a:spLocks noChangeArrowheads="1"/>
          </p:cNvSpPr>
          <p:nvPr/>
        </p:nvSpPr>
        <p:spPr bwMode="auto">
          <a:xfrm>
            <a:off x="1120775" y="-100013"/>
            <a:ext cx="7772400" cy="1143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pt-BR">
                <a:latin typeface="Arial" panose="020B0604020202020204" pitchFamily="34" charset="0"/>
                <a:cs typeface="Arial" panose="020B0604020202020204" pitchFamily="34" charset="0"/>
              </a:rPr>
              <a:t>Ondas de Matéria – como detectar?</a:t>
            </a:r>
            <a:endParaRPr lang="pt-BR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0771" name="Conector reto 25"/>
          <p:cNvCxnSpPr>
            <a:cxnSpLocks noChangeShapeType="1"/>
          </p:cNvCxnSpPr>
          <p:nvPr/>
        </p:nvCxnSpPr>
        <p:spPr bwMode="auto">
          <a:xfrm rot="16200000" flipH="1">
            <a:off x="-1598612" y="3333750"/>
            <a:ext cx="5857875" cy="14287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cxnSp>
        <p:nvCxnSpPr>
          <p:cNvPr id="160772" name="Conector reto 26"/>
          <p:cNvCxnSpPr>
            <a:cxnSpLocks noChangeShapeType="1"/>
          </p:cNvCxnSpPr>
          <p:nvPr/>
        </p:nvCxnSpPr>
        <p:spPr bwMode="auto">
          <a:xfrm rot="16200000" flipH="1">
            <a:off x="71438" y="758824"/>
            <a:ext cx="1785938" cy="21431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cxnSp>
        <p:nvCxnSpPr>
          <p:cNvPr id="160773" name="Conector reto 28"/>
          <p:cNvCxnSpPr>
            <a:cxnSpLocks noChangeShapeType="1"/>
          </p:cNvCxnSpPr>
          <p:nvPr/>
        </p:nvCxnSpPr>
        <p:spPr bwMode="auto">
          <a:xfrm rot="5400000">
            <a:off x="-250031" y="535781"/>
            <a:ext cx="1214438" cy="14287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sp>
        <p:nvSpPr>
          <p:cNvPr id="160774" name="Espaço Reservado para Número de Slide 17"/>
          <p:cNvSpPr>
            <a:spLocks noGrp="1"/>
          </p:cNvSpPr>
          <p:nvPr>
            <p:ph type="sldNum" sz="quarter" idx="12"/>
          </p:nvPr>
        </p:nvSpPr>
        <p:spPr bwMode="auto"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1D60BCBF-ECF2-40E5-98A5-AB50FF38877B}" type="slidenum">
              <a:rPr lang="pt-BR" sz="1400">
                <a:solidFill>
                  <a:srgbClr val="FFFFFF"/>
                </a:solidFill>
                <a:latin typeface="Franklin Gothic Book" panose="020B0503020102020204" pitchFamily="34" charset="0"/>
              </a:rPr>
              <a:pPr eaLnBrk="1" hangingPunct="1"/>
              <a:t>13</a:t>
            </a:fld>
            <a:endParaRPr lang="pt-BR" sz="1400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60775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n-US"/>
          </a:p>
        </p:txBody>
      </p:sp>
      <p:pic>
        <p:nvPicPr>
          <p:cNvPr id="160776" name="Picture 1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675" y="981075"/>
            <a:ext cx="166846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0777" name="Rectangle 4"/>
          <p:cNvSpPr>
            <a:spLocks noChangeArrowheads="1"/>
          </p:cNvSpPr>
          <p:nvPr/>
        </p:nvSpPr>
        <p:spPr bwMode="auto">
          <a:xfrm>
            <a:off x="250825" y="1844675"/>
            <a:ext cx="81375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sz="1800" b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Passo 1: vá no laboratório e crie feixes de elétrons com energia controlada. Na época era possível criar feixes com energias entre ~ 25 eV e 1000eV </a:t>
            </a:r>
            <a:endParaRPr lang="en-US" sz="1800" b="0"/>
          </a:p>
        </p:txBody>
      </p:sp>
      <p:sp>
        <p:nvSpPr>
          <p:cNvPr id="160778" name="Rectangle 1"/>
          <p:cNvSpPr>
            <a:spLocks noChangeArrowheads="1"/>
          </p:cNvSpPr>
          <p:nvPr/>
        </p:nvSpPr>
        <p:spPr bwMode="auto">
          <a:xfrm>
            <a:off x="3587750" y="1157288"/>
            <a:ext cx="4489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pt-BR" sz="2000" b="0" i="1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  <a:sym typeface="Symbol" panose="05050102010706020507" pitchFamily="18" charset="2"/>
              </a:rPr>
              <a:t>h</a:t>
            </a:r>
            <a:r>
              <a:rPr lang="pt-BR" sz="2000" b="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  <a:sym typeface="Symbol" panose="05050102010706020507" pitchFamily="18" charset="2"/>
              </a:rPr>
              <a:t> = 6,63 x 10</a:t>
            </a:r>
            <a:r>
              <a:rPr lang="pt-BR" sz="2000" b="0" baseline="3000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  <a:sym typeface="Symbol" panose="05050102010706020507" pitchFamily="18" charset="2"/>
              </a:rPr>
              <a:t>-34</a:t>
            </a:r>
            <a:r>
              <a:rPr lang="pt-BR" sz="2000" b="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  <a:sym typeface="Symbol" panose="05050102010706020507" pitchFamily="18" charset="2"/>
              </a:rPr>
              <a:t>J.s =  4,14 x 10</a:t>
            </a:r>
            <a:r>
              <a:rPr lang="pt-BR" sz="2000" b="0" baseline="3000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  <a:sym typeface="Symbol" panose="05050102010706020507" pitchFamily="18" charset="2"/>
              </a:rPr>
              <a:t>-15</a:t>
            </a:r>
            <a:r>
              <a:rPr lang="pt-BR" sz="2000" b="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  <a:sym typeface="Symbol" panose="05050102010706020507" pitchFamily="18" charset="2"/>
              </a:rPr>
              <a:t> eV.s</a:t>
            </a:r>
            <a:endParaRPr lang="en-US" sz="2000"/>
          </a:p>
        </p:txBody>
      </p:sp>
      <p:sp>
        <p:nvSpPr>
          <p:cNvPr id="160779" name="Rectangle 4"/>
          <p:cNvSpPr>
            <a:spLocks noChangeArrowheads="1"/>
          </p:cNvSpPr>
          <p:nvPr/>
        </p:nvSpPr>
        <p:spPr bwMode="auto">
          <a:xfrm>
            <a:off x="250825" y="2636838"/>
            <a:ext cx="85693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sz="1800" b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Passo 2: escolha um experimento típico de ondas e tente replicar com elétrons.</a:t>
            </a:r>
            <a:endParaRPr lang="en-US" sz="1800" b="0"/>
          </a:p>
        </p:txBody>
      </p:sp>
      <p:sp>
        <p:nvSpPr>
          <p:cNvPr id="30" name="Text Box 5"/>
          <p:cNvSpPr txBox="1">
            <a:spLocks noChangeArrowheads="1"/>
          </p:cNvSpPr>
          <p:nvPr/>
        </p:nvSpPr>
        <p:spPr bwMode="auto">
          <a:xfrm>
            <a:off x="250825" y="3573463"/>
            <a:ext cx="4897438" cy="2401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Aft>
                <a:spcPts val="1200"/>
              </a:spcAft>
            </a:pPr>
            <a:r>
              <a:rPr lang="en-US" sz="20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o </a:t>
            </a:r>
            <a:r>
              <a:rPr lang="en-US" sz="2000" b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feixe</a:t>
            </a:r>
            <a:r>
              <a:rPr lang="en-US" sz="20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eletrônico</a:t>
            </a:r>
            <a:r>
              <a:rPr lang="en-US" sz="20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000" b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menor</a:t>
            </a:r>
            <a:r>
              <a:rPr lang="en-US" sz="20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energia</a:t>
            </a:r>
            <a:r>
              <a:rPr lang="en-US" sz="20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20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 = 25eV), </a:t>
            </a:r>
            <a:r>
              <a:rPr lang="en-US" sz="2000" b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</a:t>
            </a:r>
            <a:r>
              <a:rPr lang="en-US" sz="20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2000" b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ordem</a:t>
            </a:r>
            <a:r>
              <a:rPr lang="en-US" sz="20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000" b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grandeza</a:t>
            </a:r>
            <a:r>
              <a:rPr lang="en-US" sz="20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US" sz="2000" b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comprimento</a:t>
            </a:r>
            <a:r>
              <a:rPr lang="en-US" sz="20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000" b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onda</a:t>
            </a:r>
            <a:r>
              <a:rPr lang="en-US" sz="20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eaLnBrk="1" hangingPunct="1">
              <a:buFontTx/>
              <a:buAutoNum type="alphaUcPeriod"/>
            </a:pPr>
            <a:r>
              <a:rPr lang="el-GR" sz="20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λ</a:t>
            </a:r>
            <a:r>
              <a:rPr lang="en-US" sz="20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~ 1pm (10</a:t>
            </a:r>
            <a:r>
              <a:rPr lang="en-US" sz="2000" b="0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-12 </a:t>
            </a:r>
            <a:r>
              <a:rPr lang="en-US" sz="20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m) C. </a:t>
            </a:r>
            <a:r>
              <a:rPr lang="el-GR" sz="20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λ</a:t>
            </a:r>
            <a:r>
              <a:rPr lang="en-US" sz="20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~ </a:t>
            </a:r>
            <a:r>
              <a:rPr lang="en-US" sz="20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l-GR" sz="20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sz="20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 </a:t>
            </a:r>
            <a:r>
              <a:rPr lang="en-US" sz="20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(10</a:t>
            </a:r>
            <a:r>
              <a:rPr lang="en-US" sz="2000" b="0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-6 </a:t>
            </a:r>
            <a:r>
              <a:rPr lang="en-US" sz="20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m)</a:t>
            </a:r>
            <a:endParaRPr lang="el-GR" sz="2000" b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FontTx/>
              <a:buAutoNum type="alphaUcPeriod"/>
            </a:pPr>
            <a:r>
              <a:rPr lang="el-GR" sz="20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λ</a:t>
            </a:r>
            <a:r>
              <a:rPr lang="en-US" sz="20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~ 1Å (10</a:t>
            </a:r>
            <a:r>
              <a:rPr lang="en-US" sz="2000" b="0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-10 </a:t>
            </a:r>
            <a:r>
              <a:rPr lang="en-US" sz="20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m)    D. </a:t>
            </a:r>
            <a:r>
              <a:rPr lang="el-GR" sz="20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λ</a:t>
            </a:r>
            <a:r>
              <a:rPr lang="en-US" sz="20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~ 1mm (10</a:t>
            </a:r>
            <a:r>
              <a:rPr lang="en-US" sz="2000" b="0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-3</a:t>
            </a:r>
            <a:r>
              <a:rPr lang="en-US" sz="20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m)</a:t>
            </a:r>
          </a:p>
          <a:p>
            <a:pPr eaLnBrk="1" hangingPunct="1"/>
            <a:endParaRPr lang="en-US" sz="2000" b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US" sz="2000" b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Box 7"/>
          <p:cNvSpPr txBox="1">
            <a:spLocks noChangeArrowheads="1"/>
          </p:cNvSpPr>
          <p:nvPr/>
        </p:nvSpPr>
        <p:spPr bwMode="auto">
          <a:xfrm>
            <a:off x="5580063" y="5805488"/>
            <a:ext cx="3311525" cy="709612"/>
          </a:xfrm>
          <a:prstGeom prst="rect">
            <a:avLst/>
          </a:prstGeom>
          <a:noFill/>
          <a:ln w="9360">
            <a:solidFill>
              <a:srgbClr val="0099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ts val="1500"/>
              </a:spcBef>
            </a:pPr>
            <a:r>
              <a:rPr lang="en-US" sz="20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Compare com luz visível:       </a:t>
            </a:r>
            <a:r>
              <a:rPr lang="el-GR" sz="20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λ</a:t>
            </a:r>
            <a:r>
              <a:rPr lang="en-US" sz="20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~ 400-700nm</a:t>
            </a:r>
          </a:p>
        </p:txBody>
      </p:sp>
      <p:sp>
        <p:nvSpPr>
          <p:cNvPr id="32" name="Rectangle 6"/>
          <p:cNvSpPr>
            <a:spLocks noChangeArrowheads="1"/>
          </p:cNvSpPr>
          <p:nvPr/>
        </p:nvSpPr>
        <p:spPr bwMode="auto">
          <a:xfrm>
            <a:off x="250825" y="4973638"/>
            <a:ext cx="2449513" cy="358775"/>
          </a:xfrm>
          <a:prstGeom prst="rect">
            <a:avLst/>
          </a:prstGeom>
          <a:noFill/>
          <a:ln w="2844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3" name="Text Box 2"/>
          <p:cNvSpPr txBox="1">
            <a:spLocks noChangeArrowheads="1"/>
          </p:cNvSpPr>
          <p:nvPr/>
        </p:nvSpPr>
        <p:spPr bwMode="auto">
          <a:xfrm>
            <a:off x="5580063" y="3644900"/>
            <a:ext cx="3389312" cy="1931988"/>
          </a:xfrm>
          <a:prstGeom prst="rect">
            <a:avLst/>
          </a:prstGeom>
          <a:noFill/>
          <a:ln w="9360">
            <a:solidFill>
              <a:srgbClr val="80008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l-GR" sz="2400" b="0">
                <a:solidFill>
                  <a:srgbClr val="000000"/>
                </a:solidFill>
                <a:latin typeface="Arial" panose="020B0604020202020204" pitchFamily="34" charset="0"/>
              </a:rPr>
              <a:t>λ</a:t>
            </a:r>
            <a:r>
              <a:rPr lang="en-US" sz="2400" b="0">
                <a:solidFill>
                  <a:srgbClr val="000000"/>
                </a:solidFill>
                <a:latin typeface="Arial" panose="020B0604020202020204" pitchFamily="34" charset="0"/>
              </a:rPr>
              <a:t> = h/p = h/(2Em</a:t>
            </a:r>
            <a:r>
              <a:rPr lang="en-US" sz="2400" b="0" baseline="-25000">
                <a:solidFill>
                  <a:srgbClr val="000000"/>
                </a:solidFill>
                <a:latin typeface="Arial" panose="020B0604020202020204" pitchFamily="34" charset="0"/>
              </a:rPr>
              <a:t>e</a:t>
            </a:r>
            <a:r>
              <a:rPr lang="en-US" sz="2400" b="0">
                <a:solidFill>
                  <a:srgbClr val="000000"/>
                </a:solidFill>
                <a:latin typeface="Arial" panose="020B0604020202020204" pitchFamily="34" charset="0"/>
              </a:rPr>
              <a:t>)</a:t>
            </a:r>
            <a:r>
              <a:rPr lang="en-US" sz="2400" b="0" baseline="30000">
                <a:solidFill>
                  <a:srgbClr val="000000"/>
                </a:solidFill>
                <a:latin typeface="Arial" panose="020B0604020202020204" pitchFamily="34" charset="0"/>
              </a:rPr>
              <a:t>1/2 </a:t>
            </a:r>
          </a:p>
          <a:p>
            <a:pPr eaLnBrk="1" hangingPunct="1">
              <a:lnSpc>
                <a:spcPct val="120000"/>
              </a:lnSpc>
              <a:spcAft>
                <a:spcPts val="600"/>
              </a:spcAft>
            </a:pPr>
            <a:r>
              <a:rPr lang="el-GR" sz="2400" b="0">
                <a:solidFill>
                  <a:srgbClr val="000000"/>
                </a:solidFill>
                <a:latin typeface="Arial" panose="020B0604020202020204" pitchFamily="34" charset="0"/>
              </a:rPr>
              <a:t>λ</a:t>
            </a:r>
            <a:r>
              <a:rPr lang="en-US" sz="2400" b="0">
                <a:solidFill>
                  <a:srgbClr val="000000"/>
                </a:solidFill>
                <a:latin typeface="Arial" panose="020B0604020202020204" pitchFamily="34" charset="0"/>
              </a:rPr>
              <a:t> = </a:t>
            </a:r>
          </a:p>
          <a:p>
            <a:pPr eaLnBrk="1" hangingPunct="1">
              <a:lnSpc>
                <a:spcPct val="120000"/>
              </a:lnSpc>
            </a:pPr>
            <a:r>
              <a:rPr lang="el-GR" sz="2400" b="0">
                <a:solidFill>
                  <a:srgbClr val="000000"/>
                </a:solidFill>
                <a:latin typeface="Arial" panose="020B0604020202020204" pitchFamily="34" charset="0"/>
              </a:rPr>
              <a:t>   </a:t>
            </a:r>
            <a:r>
              <a:rPr lang="en-US" sz="2400" b="0">
                <a:solidFill>
                  <a:srgbClr val="000000"/>
                </a:solidFill>
                <a:latin typeface="Arial" panose="020B0604020202020204" pitchFamily="34" charset="0"/>
              </a:rPr>
              <a:t>= 2.4 x10</a:t>
            </a:r>
            <a:r>
              <a:rPr lang="en-US" sz="2400" b="0" baseline="30000">
                <a:solidFill>
                  <a:srgbClr val="000000"/>
                </a:solidFill>
                <a:latin typeface="Arial" panose="020B0604020202020204" pitchFamily="34" charset="0"/>
              </a:rPr>
              <a:t>-10</a:t>
            </a:r>
            <a:r>
              <a:rPr lang="en-US" sz="2400" b="0">
                <a:solidFill>
                  <a:srgbClr val="000000"/>
                </a:solidFill>
                <a:latin typeface="Arial" panose="020B0604020202020204" pitchFamily="34" charset="0"/>
              </a:rPr>
              <a:t> m </a:t>
            </a:r>
          </a:p>
          <a:p>
            <a:pPr eaLnBrk="1" hangingPunct="1">
              <a:lnSpc>
                <a:spcPct val="120000"/>
              </a:lnSpc>
            </a:pPr>
            <a:r>
              <a:rPr lang="en-US" sz="2400" b="0">
                <a:solidFill>
                  <a:srgbClr val="000000"/>
                </a:solidFill>
                <a:latin typeface="Arial" panose="020B0604020202020204" pitchFamily="34" charset="0"/>
              </a:rPr>
              <a:t>   = 0.24 nm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6216650" y="4200525"/>
            <a:ext cx="2603500" cy="523875"/>
            <a:chOff x="6072628" y="4221088"/>
            <a:chExt cx="2603828" cy="525401"/>
          </a:xfrm>
        </p:grpSpPr>
        <p:sp>
          <p:nvSpPr>
            <p:cNvPr id="34" name="Rectangle 8"/>
            <p:cNvSpPr>
              <a:spLocks noChangeArrowheads="1"/>
            </p:cNvSpPr>
            <p:nvPr/>
          </p:nvSpPr>
          <p:spPr bwMode="auto">
            <a:xfrm>
              <a:off x="6072628" y="4221088"/>
              <a:ext cx="2603828" cy="5254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algn="ctr">
                <a:lnSpc>
                  <a:spcPct val="75000"/>
                </a:lnSpc>
                <a:spcAft>
                  <a:spcPts val="40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en-US" sz="1600">
                  <a:solidFill>
                    <a:srgbClr val="000000"/>
                  </a:solidFill>
                  <a:latin typeface="Arial"/>
                  <a:ea typeface="ＭＳ Ｐゴシック" charset="0"/>
                  <a:cs typeface="Arial"/>
                </a:rPr>
                <a:t>4,14x10</a:t>
              </a:r>
              <a:r>
                <a:rPr lang="en-US" sz="1600" baseline="30000">
                  <a:solidFill>
                    <a:srgbClr val="000000"/>
                  </a:solidFill>
                  <a:latin typeface="Arial"/>
                  <a:ea typeface="ＭＳ Ｐゴシック" charset="0"/>
                  <a:cs typeface="Arial"/>
                </a:rPr>
                <a:t>-15  </a:t>
              </a:r>
              <a:r>
                <a:rPr lang="en-US" sz="1600">
                  <a:solidFill>
                    <a:srgbClr val="000000"/>
                  </a:solidFill>
                  <a:latin typeface="Arial"/>
                  <a:ea typeface="ＭＳ Ｐゴシック" charset="0"/>
                  <a:cs typeface="Arial"/>
                </a:rPr>
                <a:t>eV.s </a:t>
              </a:r>
            </a:p>
            <a:p>
              <a:pPr algn="ctr">
                <a:lnSpc>
                  <a:spcPct val="75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en-US" sz="1600">
                  <a:solidFill>
                    <a:srgbClr val="000000"/>
                  </a:solidFill>
                  <a:latin typeface="Arial"/>
                  <a:ea typeface="ＭＳ Ｐゴシック" charset="0"/>
                  <a:cs typeface="Arial"/>
                </a:rPr>
                <a:t>(2 * 25eV *0,511MeV/c</a:t>
              </a:r>
              <a:r>
                <a:rPr lang="en-US" sz="1600" baseline="30000">
                  <a:solidFill>
                    <a:srgbClr val="000000"/>
                  </a:solidFill>
                  <a:latin typeface="Arial"/>
                  <a:ea typeface="ＭＳ Ｐゴシック" charset="0"/>
                  <a:cs typeface="Arial"/>
                </a:rPr>
                <a:t>2</a:t>
              </a:r>
              <a:r>
                <a:rPr lang="en-US" sz="1600">
                  <a:solidFill>
                    <a:srgbClr val="000000"/>
                  </a:solidFill>
                  <a:latin typeface="Arial"/>
                  <a:ea typeface="ＭＳ Ｐゴシック" charset="0"/>
                  <a:cs typeface="Arial"/>
                </a:rPr>
                <a:t>)</a:t>
              </a:r>
              <a:r>
                <a:rPr lang="en-US" sz="1600" baseline="30000">
                  <a:solidFill>
                    <a:srgbClr val="000000"/>
                  </a:solidFill>
                  <a:latin typeface="Arial"/>
                  <a:ea typeface="ＭＳ Ｐゴシック" charset="0"/>
                  <a:cs typeface="Arial"/>
                </a:rPr>
                <a:t>1/2</a:t>
              </a:r>
            </a:p>
          </p:txBody>
        </p:sp>
        <p:sp>
          <p:nvSpPr>
            <p:cNvPr id="35" name="Line 9"/>
            <p:cNvSpPr>
              <a:spLocks noChangeShapeType="1"/>
            </p:cNvSpPr>
            <p:nvPr/>
          </p:nvSpPr>
          <p:spPr bwMode="auto">
            <a:xfrm flipV="1">
              <a:off x="6169478" y="4475828"/>
              <a:ext cx="2435532" cy="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100">
                <a:latin typeface="Arial"/>
                <a:ea typeface="ＭＳ Ｐゴシック" charset="0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1032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10" b="8467"/>
          <a:stretch>
            <a:fillRect/>
          </a:stretch>
        </p:blipFill>
        <p:spPr bwMode="auto">
          <a:xfrm>
            <a:off x="250825" y="3324225"/>
            <a:ext cx="3617913" cy="299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xmlns:r="http://schemas.openxmlformats.org/officeDocument/2006/relationships"/>
                  <a:srcRect t="7010" b="8467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grpSp>
        <p:nvGrpSpPr>
          <p:cNvPr id="162818" name="Group 2"/>
          <p:cNvGrpSpPr>
            <a:grpSpLocks/>
          </p:cNvGrpSpPr>
          <p:nvPr/>
        </p:nvGrpSpPr>
        <p:grpSpPr bwMode="auto">
          <a:xfrm>
            <a:off x="457200" y="215900"/>
            <a:ext cx="8382000" cy="1219200"/>
            <a:chOff x="288" y="288"/>
            <a:chExt cx="5280" cy="768"/>
          </a:xfrm>
        </p:grpSpPr>
        <p:sp>
          <p:nvSpPr>
            <p:cNvPr id="162850" name="Rectangle 3"/>
            <p:cNvSpPr>
              <a:spLocks noChangeArrowheads="1"/>
            </p:cNvSpPr>
            <p:nvPr/>
          </p:nvSpPr>
          <p:spPr bwMode="auto">
            <a:xfrm>
              <a:off x="432" y="672"/>
              <a:ext cx="288" cy="28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366FF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62851" name="Rectangle 4"/>
            <p:cNvSpPr>
              <a:spLocks noChangeArrowheads="1"/>
            </p:cNvSpPr>
            <p:nvPr/>
          </p:nvSpPr>
          <p:spPr bwMode="auto">
            <a:xfrm>
              <a:off x="288" y="576"/>
              <a:ext cx="288" cy="288"/>
            </a:xfrm>
            <a:prstGeom prst="rect">
              <a:avLst/>
            </a:prstGeom>
            <a:gradFill rotWithShape="0">
              <a:gsLst>
                <a:gs pos="0">
                  <a:srgbClr val="FFFF66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62852" name="Rectangle 5"/>
            <p:cNvSpPr>
              <a:spLocks noChangeArrowheads="1"/>
            </p:cNvSpPr>
            <p:nvPr/>
          </p:nvSpPr>
          <p:spPr bwMode="auto">
            <a:xfrm>
              <a:off x="432" y="384"/>
              <a:ext cx="288" cy="28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FF3300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62853" name="Line 6"/>
            <p:cNvSpPr>
              <a:spLocks noChangeShapeType="1"/>
            </p:cNvSpPr>
            <p:nvPr/>
          </p:nvSpPr>
          <p:spPr bwMode="auto">
            <a:xfrm>
              <a:off x="432" y="672"/>
              <a:ext cx="5136" cy="0"/>
            </a:xfrm>
            <a:prstGeom prst="line">
              <a:avLst/>
            </a:prstGeom>
            <a:noFill/>
            <a:ln w="38100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2854" name="Line 7"/>
            <p:cNvSpPr>
              <a:spLocks noChangeShapeType="1"/>
            </p:cNvSpPr>
            <p:nvPr/>
          </p:nvSpPr>
          <p:spPr bwMode="auto">
            <a:xfrm>
              <a:off x="432" y="288"/>
              <a:ext cx="0" cy="7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62819" name="Rectangle 8"/>
          <p:cNvSpPr>
            <a:spLocks noChangeArrowheads="1"/>
          </p:cNvSpPr>
          <p:nvPr/>
        </p:nvSpPr>
        <p:spPr bwMode="auto">
          <a:xfrm>
            <a:off x="1120775" y="-100013"/>
            <a:ext cx="7772400" cy="1143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pt-BR">
                <a:latin typeface="Arial" panose="020B0604020202020204" pitchFamily="34" charset="0"/>
                <a:cs typeface="Arial" panose="020B0604020202020204" pitchFamily="34" charset="0"/>
              </a:rPr>
              <a:t>Ondas de Matéria – como detectar?</a:t>
            </a:r>
            <a:endParaRPr lang="pt-BR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2820" name="Conector reto 25"/>
          <p:cNvCxnSpPr>
            <a:cxnSpLocks noChangeShapeType="1"/>
          </p:cNvCxnSpPr>
          <p:nvPr/>
        </p:nvCxnSpPr>
        <p:spPr bwMode="auto">
          <a:xfrm rot="16200000" flipH="1">
            <a:off x="-1598612" y="3333750"/>
            <a:ext cx="5857875" cy="14287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cxnSp>
        <p:nvCxnSpPr>
          <p:cNvPr id="162821" name="Conector reto 27"/>
          <p:cNvCxnSpPr>
            <a:cxnSpLocks noChangeShapeType="1"/>
          </p:cNvCxnSpPr>
          <p:nvPr/>
        </p:nvCxnSpPr>
        <p:spPr bwMode="auto">
          <a:xfrm rot="5400000" flipH="1" flipV="1">
            <a:off x="-626269" y="4534694"/>
            <a:ext cx="3000375" cy="3571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cxnSp>
        <p:nvCxnSpPr>
          <p:cNvPr id="162822" name="Conector reto 26"/>
          <p:cNvCxnSpPr>
            <a:cxnSpLocks noChangeShapeType="1"/>
          </p:cNvCxnSpPr>
          <p:nvPr/>
        </p:nvCxnSpPr>
        <p:spPr bwMode="auto">
          <a:xfrm rot="16200000" flipH="1">
            <a:off x="71438" y="758824"/>
            <a:ext cx="1785938" cy="21431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cxnSp>
        <p:nvCxnSpPr>
          <p:cNvPr id="162823" name="Conector reto 28"/>
          <p:cNvCxnSpPr>
            <a:cxnSpLocks noChangeShapeType="1"/>
          </p:cNvCxnSpPr>
          <p:nvPr/>
        </p:nvCxnSpPr>
        <p:spPr bwMode="auto">
          <a:xfrm rot="5400000">
            <a:off x="-250031" y="535781"/>
            <a:ext cx="1214438" cy="14287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sp>
        <p:nvSpPr>
          <p:cNvPr id="162824" name="Espaço Reservado para Número de Slide 17"/>
          <p:cNvSpPr>
            <a:spLocks noGrp="1"/>
          </p:cNvSpPr>
          <p:nvPr>
            <p:ph type="sldNum" sz="quarter" idx="12"/>
          </p:nvPr>
        </p:nvSpPr>
        <p:spPr bwMode="auto"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2FF95D90-BD2F-437F-A0A1-6275A957E8F7}" type="slidenum">
              <a:rPr lang="pt-BR" sz="1400">
                <a:solidFill>
                  <a:srgbClr val="FFFFFF"/>
                </a:solidFill>
                <a:latin typeface="Franklin Gothic Book" panose="020B0503020102020204" pitchFamily="34" charset="0"/>
              </a:rPr>
              <a:pPr eaLnBrk="1" hangingPunct="1"/>
              <a:t>14</a:t>
            </a:fld>
            <a:endParaRPr lang="pt-BR" sz="1400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62825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n-US"/>
          </a:p>
        </p:txBody>
      </p:sp>
      <p:pic>
        <p:nvPicPr>
          <p:cNvPr id="162826" name="Picture 18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675" y="981075"/>
            <a:ext cx="166846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2827" name="Rectangle 4"/>
          <p:cNvSpPr>
            <a:spLocks noChangeArrowheads="1"/>
          </p:cNvSpPr>
          <p:nvPr/>
        </p:nvSpPr>
        <p:spPr bwMode="auto">
          <a:xfrm>
            <a:off x="250825" y="1844675"/>
            <a:ext cx="81375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sz="1800" b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Passo 1: vá no laboratório e crie feixes de elétrons com energia controlada. Na época era possível criar feixes com energias entre ~ 25 eV e 1000eV </a:t>
            </a:r>
            <a:endParaRPr lang="en-US" sz="1800" b="0"/>
          </a:p>
        </p:txBody>
      </p:sp>
      <p:sp>
        <p:nvSpPr>
          <p:cNvPr id="162828" name="Rectangle 4"/>
          <p:cNvSpPr>
            <a:spLocks noChangeArrowheads="1"/>
          </p:cNvSpPr>
          <p:nvPr/>
        </p:nvSpPr>
        <p:spPr bwMode="auto">
          <a:xfrm>
            <a:off x="250825" y="2636838"/>
            <a:ext cx="85693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sz="1800" b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Passo 2: escolha um experimento típico de ondas e tente replicar com elétrons.</a:t>
            </a:r>
            <a:endParaRPr lang="en-US" sz="1800" b="0"/>
          </a:p>
        </p:txBody>
      </p:sp>
      <p:sp>
        <p:nvSpPr>
          <p:cNvPr id="162829" name="TextBox 31"/>
          <p:cNvSpPr txBox="1">
            <a:spLocks noChangeArrowheads="1"/>
          </p:cNvSpPr>
          <p:nvPr/>
        </p:nvSpPr>
        <p:spPr bwMode="auto">
          <a:xfrm>
            <a:off x="1717675" y="5372100"/>
            <a:ext cx="36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cxnSp>
        <p:nvCxnSpPr>
          <p:cNvPr id="39" name="Straight Arrow Connector 38"/>
          <p:cNvCxnSpPr>
            <a:cxnSpLocks noChangeShapeType="1"/>
          </p:cNvCxnSpPr>
          <p:nvPr/>
        </p:nvCxnSpPr>
        <p:spPr bwMode="auto">
          <a:xfrm>
            <a:off x="650875" y="4445000"/>
            <a:ext cx="0" cy="392113"/>
          </a:xfrm>
          <a:prstGeom prst="straightConnector1">
            <a:avLst/>
          </a:prstGeom>
          <a:noFill/>
          <a:ln w="15875">
            <a:solidFill>
              <a:schemeClr val="accent2"/>
            </a:solidFill>
            <a:round/>
            <a:headEnd type="triangle" w="lg" len="med"/>
            <a:tailEnd type="triangle" w="lg" len="med"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2831" name="TextBox 37"/>
          <p:cNvSpPr txBox="1">
            <a:spLocks noChangeArrowheads="1"/>
          </p:cNvSpPr>
          <p:nvPr/>
        </p:nvSpPr>
        <p:spPr bwMode="auto">
          <a:xfrm>
            <a:off x="325438" y="4424363"/>
            <a:ext cx="2873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cxnSp>
        <p:nvCxnSpPr>
          <p:cNvPr id="41" name="Straight Arrow Connector 40"/>
          <p:cNvCxnSpPr>
            <a:cxnSpLocks noChangeShapeType="1"/>
          </p:cNvCxnSpPr>
          <p:nvPr/>
        </p:nvCxnSpPr>
        <p:spPr bwMode="auto">
          <a:xfrm>
            <a:off x="3359150" y="4260850"/>
            <a:ext cx="0" cy="395288"/>
          </a:xfrm>
          <a:prstGeom prst="straightConnector1">
            <a:avLst/>
          </a:prstGeom>
          <a:noFill/>
          <a:ln w="15875">
            <a:solidFill>
              <a:schemeClr val="accent2"/>
            </a:solidFill>
            <a:round/>
            <a:headEnd type="triangle" w="lg" len="med"/>
            <a:tailEnd type="triangle" w="lg" len="med"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2833" name="TextBox 42"/>
          <p:cNvSpPr txBox="1">
            <a:spLocks noChangeArrowheads="1"/>
          </p:cNvSpPr>
          <p:nvPr/>
        </p:nvSpPr>
        <p:spPr bwMode="auto">
          <a:xfrm>
            <a:off x="3694113" y="4270375"/>
            <a:ext cx="11874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1800">
                <a:latin typeface="Times" panose="02020603050405020304" pitchFamily="18" charset="0"/>
              </a:rPr>
              <a:t>=  </a:t>
            </a:r>
            <a:r>
              <a:rPr lang="el-GR" sz="1800">
                <a:latin typeface="Times" panose="02020603050405020304" pitchFamily="18" charset="0"/>
              </a:rPr>
              <a:t>λD / d</a:t>
            </a:r>
            <a:endParaRPr lang="en-US" sz="1800">
              <a:latin typeface="Times" panose="02020603050405020304" pitchFamily="18" charset="0"/>
            </a:endParaRPr>
          </a:p>
        </p:txBody>
      </p:sp>
      <p:cxnSp>
        <p:nvCxnSpPr>
          <p:cNvPr id="47" name="Straight Connector 46"/>
          <p:cNvCxnSpPr>
            <a:cxnSpLocks noChangeShapeType="1"/>
          </p:cNvCxnSpPr>
          <p:nvPr/>
        </p:nvCxnSpPr>
        <p:spPr bwMode="auto">
          <a:xfrm>
            <a:off x="766763" y="5411788"/>
            <a:ext cx="1655762" cy="0"/>
          </a:xfrm>
          <a:prstGeom prst="line">
            <a:avLst/>
          </a:prstGeom>
          <a:noFill/>
          <a:ln w="15875">
            <a:solidFill>
              <a:schemeClr val="accent2"/>
            </a:solidFill>
            <a:round/>
            <a:headEnd type="triangle" w="lg" len="lg"/>
            <a:tailEnd type="triangle" w="lg" len="lg"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" name="Text Box 5"/>
          <p:cNvSpPr txBox="1">
            <a:spLocks noChangeArrowheads="1"/>
          </p:cNvSpPr>
          <p:nvPr/>
        </p:nvSpPr>
        <p:spPr bwMode="auto">
          <a:xfrm>
            <a:off x="4932363" y="3009900"/>
            <a:ext cx="3960812" cy="206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sz="16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o feixe eletrônico de menor energia (E = 25eV), qual a ordem de grandeza do comprimento de onda?</a:t>
            </a:r>
          </a:p>
          <a:p>
            <a:pPr eaLnBrk="1" hangingPunct="1"/>
            <a:endParaRPr lang="en-US" sz="1600" b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US" sz="16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el-GR" sz="16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λ</a:t>
            </a:r>
            <a:r>
              <a:rPr lang="en-US" sz="16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~ 1pm (10</a:t>
            </a:r>
            <a:r>
              <a:rPr lang="en-US" sz="1600" b="0" baseline="30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-12 </a:t>
            </a:r>
            <a:r>
              <a:rPr lang="en-US" sz="16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m)	   C. </a:t>
            </a:r>
            <a:r>
              <a:rPr lang="el-GR" sz="16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λ</a:t>
            </a:r>
            <a:r>
              <a:rPr lang="en-US" sz="16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~ 1m (10</a:t>
            </a:r>
            <a:r>
              <a:rPr lang="en-US" sz="1600" b="0" baseline="30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-6 </a:t>
            </a:r>
            <a:r>
              <a:rPr lang="en-US" sz="16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m)</a:t>
            </a:r>
            <a:r>
              <a:rPr lang="el-GR" sz="16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lang="el-GR" sz="16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λ</a:t>
            </a:r>
            <a:r>
              <a:rPr lang="en-US" sz="16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~ 1Å    (10</a:t>
            </a:r>
            <a:r>
              <a:rPr lang="en-US" sz="1600" b="0" baseline="30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-10 </a:t>
            </a:r>
            <a:r>
              <a:rPr lang="en-US" sz="16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m)   D. </a:t>
            </a:r>
            <a:r>
              <a:rPr lang="el-GR" sz="16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λ</a:t>
            </a:r>
            <a:r>
              <a:rPr lang="en-US" sz="16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~ 1mm (10</a:t>
            </a:r>
            <a:r>
              <a:rPr lang="en-US" sz="1600" b="0" baseline="30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-3</a:t>
            </a:r>
            <a:r>
              <a:rPr lang="en-US" sz="16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m)</a:t>
            </a:r>
          </a:p>
          <a:p>
            <a:pPr eaLnBrk="1" hangingPunct="1"/>
            <a:endParaRPr lang="en-US" sz="1600" b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US" sz="1600" b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6"/>
          <p:cNvSpPr>
            <a:spLocks noChangeArrowheads="1"/>
          </p:cNvSpPr>
          <p:nvPr/>
        </p:nvSpPr>
        <p:spPr bwMode="auto">
          <a:xfrm>
            <a:off x="4932363" y="4273550"/>
            <a:ext cx="1949450" cy="287338"/>
          </a:xfrm>
          <a:prstGeom prst="rect">
            <a:avLst/>
          </a:prstGeom>
          <a:noFill/>
          <a:ln w="2844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2837" name="Rectangle 47"/>
          <p:cNvSpPr>
            <a:spLocks noChangeArrowheads="1"/>
          </p:cNvSpPr>
          <p:nvPr/>
        </p:nvSpPr>
        <p:spPr bwMode="auto">
          <a:xfrm>
            <a:off x="3587750" y="1157288"/>
            <a:ext cx="4489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pt-BR" sz="2000" b="0" i="1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  <a:sym typeface="Symbol" panose="05050102010706020507" pitchFamily="18" charset="2"/>
              </a:rPr>
              <a:t>h</a:t>
            </a:r>
            <a:r>
              <a:rPr lang="pt-BR" sz="2000" b="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  <a:sym typeface="Symbol" panose="05050102010706020507" pitchFamily="18" charset="2"/>
              </a:rPr>
              <a:t> = 6,63 x 10</a:t>
            </a:r>
            <a:r>
              <a:rPr lang="pt-BR" sz="2000" b="0" baseline="3000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  <a:sym typeface="Symbol" panose="05050102010706020507" pitchFamily="18" charset="2"/>
              </a:rPr>
              <a:t>-34</a:t>
            </a:r>
            <a:r>
              <a:rPr lang="pt-BR" sz="2000" b="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  <a:sym typeface="Symbol" panose="05050102010706020507" pitchFamily="18" charset="2"/>
              </a:rPr>
              <a:t>J.s =  4,14 x 10</a:t>
            </a:r>
            <a:r>
              <a:rPr lang="pt-BR" sz="2000" b="0" baseline="3000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  <a:sym typeface="Symbol" panose="05050102010706020507" pitchFamily="18" charset="2"/>
              </a:rPr>
              <a:t>-15</a:t>
            </a:r>
            <a:r>
              <a:rPr lang="pt-BR" sz="2000" b="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  <a:sym typeface="Symbol" panose="05050102010706020507" pitchFamily="18" charset="2"/>
              </a:rPr>
              <a:t> eV.s</a:t>
            </a:r>
            <a:endParaRPr lang="en-US" sz="2000"/>
          </a:p>
        </p:txBody>
      </p:sp>
      <p:sp>
        <p:nvSpPr>
          <p:cNvPr id="35" name="Text Box 1"/>
          <p:cNvSpPr txBox="1">
            <a:spLocks noChangeArrowheads="1"/>
          </p:cNvSpPr>
          <p:nvPr/>
        </p:nvSpPr>
        <p:spPr bwMode="auto">
          <a:xfrm>
            <a:off x="4946650" y="4797425"/>
            <a:ext cx="3441700" cy="1897063"/>
          </a:xfrm>
          <a:prstGeom prst="rect">
            <a:avLst/>
          </a:prstGeom>
          <a:noFill/>
          <a:ln w="9360">
            <a:solidFill>
              <a:srgbClr val="80008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en-US" sz="1600" u="sng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método alternativo de cálculo</a:t>
            </a:r>
            <a:r>
              <a:rPr 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eaLnBrk="1" hangingPunct="1">
              <a:lnSpc>
                <a:spcPct val="120000"/>
              </a:lnSpc>
            </a:pPr>
            <a:r>
              <a:rPr lang="el-GR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λ</a:t>
            </a:r>
            <a:r>
              <a:rPr 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hc/(2Emc</a:t>
            </a:r>
            <a:r>
              <a:rPr lang="en-US" sz="1600" baseline="30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1600" baseline="30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1/2</a:t>
            </a:r>
            <a:r>
              <a:rPr 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eaLnBrk="1" hangingPunct="1">
              <a:lnSpc>
                <a:spcPct val="120000"/>
              </a:lnSpc>
            </a:pPr>
            <a:r>
              <a:rPr lang="el-GR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λ</a:t>
            </a:r>
            <a:r>
              <a:rPr 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</a:p>
          <a:p>
            <a:pPr eaLnBrk="1" hangingPunct="1">
              <a:lnSpc>
                <a:spcPct val="120000"/>
              </a:lnSpc>
            </a:pPr>
            <a:endParaRPr lang="el-GR" sz="16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</a:pPr>
            <a:r>
              <a:rPr lang="el-GR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λ</a:t>
            </a:r>
            <a:r>
              <a:rPr 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                       = </a:t>
            </a:r>
          </a:p>
          <a:p>
            <a:pPr eaLnBrk="1" hangingPunct="1">
              <a:lnSpc>
                <a:spcPct val="120000"/>
              </a:lnSpc>
            </a:pPr>
            <a:r>
              <a:rPr lang="el-GR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λ</a:t>
            </a:r>
            <a:r>
              <a:rPr 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~ 1/4 nm</a:t>
            </a:r>
          </a:p>
        </p:txBody>
      </p:sp>
      <p:sp>
        <p:nvSpPr>
          <p:cNvPr id="36" name="Rectangle 10"/>
          <p:cNvSpPr>
            <a:spLocks noChangeArrowheads="1"/>
          </p:cNvSpPr>
          <p:nvPr/>
        </p:nvSpPr>
        <p:spPr bwMode="auto">
          <a:xfrm>
            <a:off x="5307013" y="5373688"/>
            <a:ext cx="2717800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>
              <a:lnSpc>
                <a:spcPct val="7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160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1240 eV nm </a:t>
            </a:r>
          </a:p>
          <a:p>
            <a:pPr algn="ctr">
              <a:lnSpc>
                <a:spcPct val="7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160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(2 * 25eV * .511 x 10</a:t>
            </a:r>
            <a:r>
              <a:rPr lang="en-US" sz="1600" baseline="3000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6</a:t>
            </a:r>
            <a:r>
              <a:rPr lang="en-US" sz="160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 eV)</a:t>
            </a:r>
            <a:r>
              <a:rPr lang="en-US" sz="1600" baseline="3000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1/2</a:t>
            </a:r>
          </a:p>
        </p:txBody>
      </p:sp>
      <p:sp>
        <p:nvSpPr>
          <p:cNvPr id="37" name="Line 11"/>
          <p:cNvSpPr>
            <a:spLocks noChangeShapeType="1"/>
          </p:cNvSpPr>
          <p:nvPr/>
        </p:nvSpPr>
        <p:spPr bwMode="auto">
          <a:xfrm>
            <a:off x="5378450" y="5589588"/>
            <a:ext cx="2741613" cy="1587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600"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38" name="Rectangle 12"/>
          <p:cNvSpPr>
            <a:spLocks noChangeArrowheads="1"/>
          </p:cNvSpPr>
          <p:nvPr/>
        </p:nvSpPr>
        <p:spPr bwMode="auto">
          <a:xfrm>
            <a:off x="5230813" y="5907088"/>
            <a:ext cx="1479550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>
              <a:lnSpc>
                <a:spcPct val="7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160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1,24 x 10</a:t>
            </a:r>
            <a:r>
              <a:rPr lang="en-US" sz="1600" baseline="3000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3</a:t>
            </a:r>
            <a:r>
              <a:rPr lang="en-US" sz="160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 nm </a:t>
            </a:r>
          </a:p>
          <a:p>
            <a:pPr algn="ctr">
              <a:lnSpc>
                <a:spcPct val="7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160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(25 x 10</a:t>
            </a:r>
            <a:r>
              <a:rPr lang="en-US" sz="1600" baseline="3000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6</a:t>
            </a:r>
            <a:r>
              <a:rPr lang="en-US" sz="160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)</a:t>
            </a:r>
            <a:r>
              <a:rPr lang="en-US" sz="1600" baseline="3000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1/2</a:t>
            </a:r>
          </a:p>
        </p:txBody>
      </p:sp>
      <p:sp>
        <p:nvSpPr>
          <p:cNvPr id="40" name="Line 13"/>
          <p:cNvSpPr>
            <a:spLocks noChangeShapeType="1"/>
          </p:cNvSpPr>
          <p:nvPr/>
        </p:nvSpPr>
        <p:spPr bwMode="auto">
          <a:xfrm>
            <a:off x="5367338" y="6137275"/>
            <a:ext cx="1260475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600"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42" name="Rectangle 14"/>
          <p:cNvSpPr>
            <a:spLocks noChangeArrowheads="1"/>
          </p:cNvSpPr>
          <p:nvPr/>
        </p:nvSpPr>
        <p:spPr bwMode="auto">
          <a:xfrm>
            <a:off x="6804025" y="5907088"/>
            <a:ext cx="581025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>
              <a:lnSpc>
                <a:spcPct val="7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160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1,24 </a:t>
            </a:r>
          </a:p>
          <a:p>
            <a:pPr algn="ctr">
              <a:lnSpc>
                <a:spcPct val="7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160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5 </a:t>
            </a:r>
            <a:endParaRPr lang="en-US" sz="1600" baseline="30000">
              <a:solidFill>
                <a:srgbClr val="000000"/>
              </a:solidFill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43" name="Line 15"/>
          <p:cNvSpPr>
            <a:spLocks noChangeShapeType="1"/>
          </p:cNvSpPr>
          <p:nvPr/>
        </p:nvSpPr>
        <p:spPr bwMode="auto">
          <a:xfrm>
            <a:off x="6905625" y="6137275"/>
            <a:ext cx="4064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600"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44" name="Line 18"/>
          <p:cNvSpPr>
            <a:spLocks noChangeShapeType="1"/>
          </p:cNvSpPr>
          <p:nvPr/>
        </p:nvSpPr>
        <p:spPr bwMode="auto">
          <a:xfrm flipV="1">
            <a:off x="5940425" y="5949950"/>
            <a:ext cx="309563" cy="233363"/>
          </a:xfrm>
          <a:prstGeom prst="line">
            <a:avLst/>
          </a:prstGeom>
          <a:noFill/>
          <a:ln w="19080">
            <a:solidFill>
              <a:srgbClr val="9933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600"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45" name="Line 19"/>
          <p:cNvSpPr>
            <a:spLocks noChangeShapeType="1"/>
          </p:cNvSpPr>
          <p:nvPr/>
        </p:nvSpPr>
        <p:spPr bwMode="auto">
          <a:xfrm flipV="1">
            <a:off x="6011863" y="6094413"/>
            <a:ext cx="309562" cy="233362"/>
          </a:xfrm>
          <a:prstGeom prst="line">
            <a:avLst/>
          </a:prstGeom>
          <a:noFill/>
          <a:ln w="19080">
            <a:solidFill>
              <a:srgbClr val="9933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600"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 flipV="1">
            <a:off x="6537325" y="5568950"/>
            <a:ext cx="309563" cy="233363"/>
          </a:xfrm>
          <a:prstGeom prst="line">
            <a:avLst/>
          </a:prstGeom>
          <a:noFill/>
          <a:ln w="19080">
            <a:solidFill>
              <a:srgbClr val="9933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600"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48" name="Line 21"/>
          <p:cNvSpPr>
            <a:spLocks noChangeShapeType="1"/>
          </p:cNvSpPr>
          <p:nvPr/>
        </p:nvSpPr>
        <p:spPr bwMode="auto">
          <a:xfrm flipV="1">
            <a:off x="5356225" y="5576888"/>
            <a:ext cx="309563" cy="233362"/>
          </a:xfrm>
          <a:prstGeom prst="line">
            <a:avLst/>
          </a:prstGeom>
          <a:noFill/>
          <a:ln w="19080">
            <a:solidFill>
              <a:srgbClr val="9933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600"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49" name="Rectangle 48"/>
          <p:cNvSpPr>
            <a:spLocks noChangeArrowheads="1"/>
          </p:cNvSpPr>
          <p:nvPr/>
        </p:nvSpPr>
        <p:spPr bwMode="auto">
          <a:xfrm>
            <a:off x="7319963" y="5949950"/>
            <a:ext cx="49212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75000"/>
              </a:lnSpc>
            </a:pPr>
            <a:r>
              <a:rPr 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nm</a:t>
            </a:r>
          </a:p>
        </p:txBody>
      </p:sp>
    </p:spTree>
    <p:extLst>
      <p:ext uri="{BB962C8B-B14F-4D97-AF65-F5344CB8AC3E}">
        <p14:creationId xmlns:p14="http://schemas.microsoft.com/office/powerpoint/2010/main" val="349645916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4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865" name="Group 28"/>
          <p:cNvGrpSpPr>
            <a:grpSpLocks/>
          </p:cNvGrpSpPr>
          <p:nvPr/>
        </p:nvGrpSpPr>
        <p:grpSpPr bwMode="auto">
          <a:xfrm>
            <a:off x="250825" y="3213100"/>
            <a:ext cx="3816350" cy="3311525"/>
            <a:chOff x="251520" y="3212976"/>
            <a:chExt cx="3617636" cy="3101932"/>
          </a:xfrm>
        </p:grpSpPr>
        <p:cxnSp>
          <p:nvCxnSpPr>
            <p:cNvPr id="164884" name="Conector reto 27"/>
            <p:cNvCxnSpPr>
              <a:cxnSpLocks noChangeShapeType="1"/>
            </p:cNvCxnSpPr>
            <p:nvPr/>
          </p:nvCxnSpPr>
          <p:spPr bwMode="auto">
            <a:xfrm rot="5400000" flipH="1" flipV="1">
              <a:off x="-626488" y="4534570"/>
              <a:ext cx="3000375" cy="35718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cxnSp>
        <p:pic>
          <p:nvPicPr>
            <p:cNvPr id="31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010" b="8467"/>
            <a:stretch>
              <a:fillRect/>
            </a:stretch>
          </p:blipFill>
          <p:spPr bwMode="auto">
            <a:xfrm>
              <a:off x="251520" y="3324503"/>
              <a:ext cx="3617636" cy="29904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blipFill dpi="0" rotWithShape="0">
                    <a:blip xmlns:r="http://schemas.openxmlformats.org/officeDocument/2006/relationships"/>
                    <a:srcRect t="7010" b="8467"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164886" name="TextBox 31"/>
            <p:cNvSpPr txBox="1">
              <a:spLocks noChangeArrowheads="1"/>
            </p:cNvSpPr>
            <p:nvPr/>
          </p:nvSpPr>
          <p:spPr bwMode="auto">
            <a:xfrm>
              <a:off x="1716939" y="5372263"/>
              <a:ext cx="36988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sz="2000"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</a:p>
          </p:txBody>
        </p:sp>
        <p:cxnSp>
          <p:nvCxnSpPr>
            <p:cNvPr id="33" name="Straight Arrow Connector 32"/>
            <p:cNvCxnSpPr>
              <a:cxnSpLocks noChangeShapeType="1"/>
            </p:cNvCxnSpPr>
            <p:nvPr/>
          </p:nvCxnSpPr>
          <p:spPr bwMode="auto">
            <a:xfrm>
              <a:off x="651808" y="4444232"/>
              <a:ext cx="0" cy="392574"/>
            </a:xfrm>
            <a:prstGeom prst="straightConnector1">
              <a:avLst/>
            </a:prstGeom>
            <a:noFill/>
            <a:ln w="15875">
              <a:solidFill>
                <a:schemeClr val="accent2"/>
              </a:solidFill>
              <a:round/>
              <a:headEnd type="triangle" w="lg" len="med"/>
              <a:tailEnd type="triangle" w="lg" len="med"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4888" name="TextBox 37"/>
            <p:cNvSpPr txBox="1">
              <a:spLocks noChangeArrowheads="1"/>
            </p:cNvSpPr>
            <p:nvPr/>
          </p:nvSpPr>
          <p:spPr bwMode="auto">
            <a:xfrm>
              <a:off x="325080" y="4424541"/>
              <a:ext cx="28803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sz="2000"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</a:p>
          </p:txBody>
        </p:sp>
        <p:cxnSp>
          <p:nvCxnSpPr>
            <p:cNvPr id="35" name="Straight Arrow Connector 34"/>
            <p:cNvCxnSpPr/>
            <p:nvPr/>
          </p:nvCxnSpPr>
          <p:spPr bwMode="auto">
            <a:xfrm>
              <a:off x="3435762" y="4415979"/>
              <a:ext cx="0" cy="395548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triangle" w="lg" len="med"/>
              <a:tailEnd type="triangle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4890" name="TextBox 42"/>
            <p:cNvSpPr txBox="1">
              <a:spLocks noChangeArrowheads="1"/>
            </p:cNvSpPr>
            <p:nvPr/>
          </p:nvSpPr>
          <p:spPr bwMode="auto">
            <a:xfrm>
              <a:off x="2541627" y="4426705"/>
              <a:ext cx="986304" cy="369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sz="18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H=</a:t>
              </a:r>
              <a:r>
                <a:rPr lang="el-GR" sz="18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λD/d</a:t>
              </a:r>
              <a:endParaRPr lang="en-US" sz="18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7" name="Straight Connector 36"/>
            <p:cNvCxnSpPr>
              <a:cxnSpLocks noChangeShapeType="1"/>
            </p:cNvCxnSpPr>
            <p:nvPr/>
          </p:nvCxnSpPr>
          <p:spPr bwMode="auto">
            <a:xfrm>
              <a:off x="767681" y="5412285"/>
              <a:ext cx="1655324" cy="0"/>
            </a:xfrm>
            <a:prstGeom prst="line">
              <a:avLst/>
            </a:prstGeom>
            <a:noFill/>
            <a:ln w="15875">
              <a:solidFill>
                <a:schemeClr val="accent2"/>
              </a:solidFill>
              <a:round/>
              <a:headEnd type="triangle" w="lg" len="lg"/>
              <a:tailEnd type="triangle" w="lg" len="lg"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64866" name="Group 2"/>
          <p:cNvGrpSpPr>
            <a:grpSpLocks/>
          </p:cNvGrpSpPr>
          <p:nvPr/>
        </p:nvGrpSpPr>
        <p:grpSpPr bwMode="auto">
          <a:xfrm>
            <a:off x="457200" y="215900"/>
            <a:ext cx="8382000" cy="1219200"/>
            <a:chOff x="288" y="288"/>
            <a:chExt cx="5280" cy="768"/>
          </a:xfrm>
        </p:grpSpPr>
        <p:sp>
          <p:nvSpPr>
            <p:cNvPr id="164879" name="Rectangle 3"/>
            <p:cNvSpPr>
              <a:spLocks noChangeArrowheads="1"/>
            </p:cNvSpPr>
            <p:nvPr/>
          </p:nvSpPr>
          <p:spPr bwMode="auto">
            <a:xfrm>
              <a:off x="432" y="672"/>
              <a:ext cx="288" cy="28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366FF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64880" name="Rectangle 4"/>
            <p:cNvSpPr>
              <a:spLocks noChangeArrowheads="1"/>
            </p:cNvSpPr>
            <p:nvPr/>
          </p:nvSpPr>
          <p:spPr bwMode="auto">
            <a:xfrm>
              <a:off x="288" y="576"/>
              <a:ext cx="288" cy="288"/>
            </a:xfrm>
            <a:prstGeom prst="rect">
              <a:avLst/>
            </a:prstGeom>
            <a:gradFill rotWithShape="0">
              <a:gsLst>
                <a:gs pos="0">
                  <a:srgbClr val="FFFF66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64881" name="Rectangle 5"/>
            <p:cNvSpPr>
              <a:spLocks noChangeArrowheads="1"/>
            </p:cNvSpPr>
            <p:nvPr/>
          </p:nvSpPr>
          <p:spPr bwMode="auto">
            <a:xfrm>
              <a:off x="432" y="384"/>
              <a:ext cx="288" cy="28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FF3300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64882" name="Line 6"/>
            <p:cNvSpPr>
              <a:spLocks noChangeShapeType="1"/>
            </p:cNvSpPr>
            <p:nvPr/>
          </p:nvSpPr>
          <p:spPr bwMode="auto">
            <a:xfrm>
              <a:off x="432" y="672"/>
              <a:ext cx="5136" cy="0"/>
            </a:xfrm>
            <a:prstGeom prst="line">
              <a:avLst/>
            </a:prstGeom>
            <a:noFill/>
            <a:ln w="38100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883" name="Line 7"/>
            <p:cNvSpPr>
              <a:spLocks noChangeShapeType="1"/>
            </p:cNvSpPr>
            <p:nvPr/>
          </p:nvSpPr>
          <p:spPr bwMode="auto">
            <a:xfrm>
              <a:off x="432" y="288"/>
              <a:ext cx="0" cy="7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64867" name="Rectangle 8"/>
          <p:cNvSpPr>
            <a:spLocks noChangeArrowheads="1"/>
          </p:cNvSpPr>
          <p:nvPr/>
        </p:nvSpPr>
        <p:spPr bwMode="auto">
          <a:xfrm>
            <a:off x="1120775" y="-100013"/>
            <a:ext cx="7772400" cy="1143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pt-BR">
                <a:latin typeface="Arial" panose="020B0604020202020204" pitchFamily="34" charset="0"/>
                <a:cs typeface="Arial" panose="020B0604020202020204" pitchFamily="34" charset="0"/>
              </a:rPr>
              <a:t>Ondas de Matéria – como detectar?</a:t>
            </a:r>
            <a:endParaRPr lang="pt-BR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4868" name="Conector reto 25"/>
          <p:cNvCxnSpPr>
            <a:cxnSpLocks noChangeShapeType="1"/>
          </p:cNvCxnSpPr>
          <p:nvPr/>
        </p:nvCxnSpPr>
        <p:spPr bwMode="auto">
          <a:xfrm rot="16200000" flipH="1">
            <a:off x="-1598612" y="3333750"/>
            <a:ext cx="5857875" cy="14287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cxnSp>
        <p:nvCxnSpPr>
          <p:cNvPr id="164869" name="Conector reto 26"/>
          <p:cNvCxnSpPr>
            <a:cxnSpLocks noChangeShapeType="1"/>
          </p:cNvCxnSpPr>
          <p:nvPr/>
        </p:nvCxnSpPr>
        <p:spPr bwMode="auto">
          <a:xfrm rot="16200000" flipH="1">
            <a:off x="71438" y="758824"/>
            <a:ext cx="1785938" cy="21431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cxnSp>
        <p:nvCxnSpPr>
          <p:cNvPr id="164870" name="Conector reto 28"/>
          <p:cNvCxnSpPr>
            <a:cxnSpLocks noChangeShapeType="1"/>
          </p:cNvCxnSpPr>
          <p:nvPr/>
        </p:nvCxnSpPr>
        <p:spPr bwMode="auto">
          <a:xfrm rot="5400000">
            <a:off x="-250031" y="535781"/>
            <a:ext cx="1214438" cy="14287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sp>
        <p:nvSpPr>
          <p:cNvPr id="164871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n-US"/>
          </a:p>
        </p:txBody>
      </p:sp>
      <p:pic>
        <p:nvPicPr>
          <p:cNvPr id="164872" name="Picture 18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675" y="981075"/>
            <a:ext cx="166846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873" name="Rectangle 4"/>
          <p:cNvSpPr>
            <a:spLocks noChangeArrowheads="1"/>
          </p:cNvSpPr>
          <p:nvPr/>
        </p:nvSpPr>
        <p:spPr bwMode="auto">
          <a:xfrm>
            <a:off x="250825" y="1844675"/>
            <a:ext cx="81375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sz="1800" b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Passo 1: vá no laboratório e crie feixes de elétrons com energia controlada. Na época era possível criar feixes com energias entre ~ 25 eV e 1000eV </a:t>
            </a:r>
            <a:endParaRPr lang="en-US" sz="1800" b="0"/>
          </a:p>
        </p:txBody>
      </p:sp>
      <p:sp>
        <p:nvSpPr>
          <p:cNvPr id="164874" name="Rectangle 4"/>
          <p:cNvSpPr>
            <a:spLocks noChangeArrowheads="1"/>
          </p:cNvSpPr>
          <p:nvPr/>
        </p:nvSpPr>
        <p:spPr bwMode="auto">
          <a:xfrm>
            <a:off x="250825" y="2636838"/>
            <a:ext cx="85693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sz="1800" b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Passo 2: escolha um experimento típico de ondas e tente replicar com elétrons.</a:t>
            </a:r>
            <a:endParaRPr lang="en-US" sz="1800" b="0"/>
          </a:p>
        </p:txBody>
      </p:sp>
      <p:sp>
        <p:nvSpPr>
          <p:cNvPr id="164875" name="Rectangle 2"/>
          <p:cNvSpPr>
            <a:spLocks noChangeArrowheads="1"/>
          </p:cNvSpPr>
          <p:nvPr/>
        </p:nvSpPr>
        <p:spPr bwMode="auto">
          <a:xfrm>
            <a:off x="4787900" y="3284538"/>
            <a:ext cx="41052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sz="1800" b="0">
                <a:latin typeface="Arial" panose="020B0604020202020204" pitchFamily="34" charset="0"/>
                <a:cs typeface="Arial" panose="020B0604020202020204" pitchFamily="34" charset="0"/>
              </a:rPr>
              <a:t>Problema! Mesmo a baixas energias,</a:t>
            </a:r>
          </a:p>
          <a:p>
            <a:pPr eaLnBrk="1" hangingPunct="1"/>
            <a:r>
              <a:rPr lang="el-GR" sz="1800">
                <a:latin typeface="Times" panose="02020603050405020304" pitchFamily="18" charset="0"/>
              </a:rPr>
              <a:t>λ </a:t>
            </a:r>
            <a:r>
              <a:rPr lang="en-US" sz="1800" b="0">
                <a:latin typeface="Arial" panose="020B0604020202020204" pitchFamily="34" charset="0"/>
                <a:cs typeface="Arial" panose="020B0604020202020204" pitchFamily="34" charset="0"/>
              </a:rPr>
              <a:t>~ 2.4 x 10</a:t>
            </a:r>
            <a:r>
              <a:rPr lang="en-US" sz="1800" b="0" baseline="30000">
                <a:latin typeface="Arial" panose="020B0604020202020204" pitchFamily="34" charset="0"/>
                <a:cs typeface="Arial" panose="020B0604020202020204" pitchFamily="34" charset="0"/>
              </a:rPr>
              <a:t>-10</a:t>
            </a:r>
            <a:r>
              <a:rPr lang="en-US" sz="1800" b="0">
                <a:latin typeface="Arial" panose="020B0604020202020204" pitchFamily="34" charset="0"/>
                <a:cs typeface="Arial" panose="020B0604020202020204" pitchFamily="34" charset="0"/>
              </a:rPr>
              <a:t> m é MUITO PEQUENO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572000" y="4076700"/>
            <a:ext cx="4321175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just" eaLnBrk="1" hangingPunct="1"/>
            <a:r>
              <a:rPr lang="en-US" sz="1800" b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d~0,5mm e um equipamento de mesa (D~1-2m), as franjas ficam ainda separadas por distâncias microscópicas: H ~ 1</a:t>
            </a:r>
            <a:r>
              <a:rPr lang="el-GR" sz="1800" b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μm (facilmente obscurecidas por perturbações). </a:t>
            </a:r>
            <a:endParaRPr lang="en-US" sz="1800" b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877" name="Espaço Reservado para Número de Slide 17"/>
          <p:cNvSpPr>
            <a:spLocks noGrp="1"/>
          </p:cNvSpPr>
          <p:nvPr>
            <p:ph type="sldNum" sz="quarter" idx="12"/>
          </p:nvPr>
        </p:nvSpPr>
        <p:spPr bwMode="auto"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77C6DFD7-05AB-4BDE-9AA6-CA166E3019F6}" type="slidenum">
              <a:rPr lang="pt-BR" sz="1400">
                <a:solidFill>
                  <a:srgbClr val="FFFFFF"/>
                </a:solidFill>
                <a:latin typeface="Franklin Gothic Book" panose="020B0503020102020204" pitchFamily="34" charset="0"/>
              </a:rPr>
              <a:pPr eaLnBrk="1" hangingPunct="1"/>
              <a:t>15</a:t>
            </a:fld>
            <a:endParaRPr lang="pt-BR" sz="1400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64878" name="Rectangle 47"/>
          <p:cNvSpPr>
            <a:spLocks noChangeArrowheads="1"/>
          </p:cNvSpPr>
          <p:nvPr/>
        </p:nvSpPr>
        <p:spPr bwMode="auto">
          <a:xfrm>
            <a:off x="3587750" y="1157288"/>
            <a:ext cx="4489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pt-BR" sz="2000" b="0" i="1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  <a:sym typeface="Symbol" panose="05050102010706020507" pitchFamily="18" charset="2"/>
              </a:rPr>
              <a:t>h</a:t>
            </a:r>
            <a:r>
              <a:rPr lang="pt-BR" sz="2000" b="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  <a:sym typeface="Symbol" panose="05050102010706020507" pitchFamily="18" charset="2"/>
              </a:rPr>
              <a:t> = 6,63 x 10</a:t>
            </a:r>
            <a:r>
              <a:rPr lang="pt-BR" sz="2000" b="0" baseline="3000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  <a:sym typeface="Symbol" panose="05050102010706020507" pitchFamily="18" charset="2"/>
              </a:rPr>
              <a:t>-34</a:t>
            </a:r>
            <a:r>
              <a:rPr lang="pt-BR" sz="2000" b="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  <a:sym typeface="Symbol" panose="05050102010706020507" pitchFamily="18" charset="2"/>
              </a:rPr>
              <a:t>J.s =  4,14 x 10</a:t>
            </a:r>
            <a:r>
              <a:rPr lang="pt-BR" sz="2000" b="0" baseline="3000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  <a:sym typeface="Symbol" panose="05050102010706020507" pitchFamily="18" charset="2"/>
              </a:rPr>
              <a:t>-15</a:t>
            </a:r>
            <a:r>
              <a:rPr lang="pt-BR" sz="2000" b="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  <a:sym typeface="Symbol" panose="05050102010706020507" pitchFamily="18" charset="2"/>
              </a:rPr>
              <a:t> eV.s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2539680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6913" name="Group 28"/>
          <p:cNvGrpSpPr>
            <a:grpSpLocks/>
          </p:cNvGrpSpPr>
          <p:nvPr/>
        </p:nvGrpSpPr>
        <p:grpSpPr bwMode="auto">
          <a:xfrm>
            <a:off x="250825" y="3213100"/>
            <a:ext cx="3816350" cy="3311525"/>
            <a:chOff x="251520" y="3212976"/>
            <a:chExt cx="3617636" cy="3101932"/>
          </a:xfrm>
        </p:grpSpPr>
        <p:cxnSp>
          <p:nvCxnSpPr>
            <p:cNvPr id="166934" name="Conector reto 27"/>
            <p:cNvCxnSpPr>
              <a:cxnSpLocks noChangeShapeType="1"/>
            </p:cNvCxnSpPr>
            <p:nvPr/>
          </p:nvCxnSpPr>
          <p:spPr bwMode="auto">
            <a:xfrm rot="5400000" flipH="1" flipV="1">
              <a:off x="-626488" y="4534570"/>
              <a:ext cx="3000375" cy="35718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cxnSp>
        <p:pic>
          <p:nvPicPr>
            <p:cNvPr id="32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010" b="8467"/>
            <a:stretch>
              <a:fillRect/>
            </a:stretch>
          </p:blipFill>
          <p:spPr bwMode="auto">
            <a:xfrm>
              <a:off x="251520" y="3324503"/>
              <a:ext cx="3617636" cy="29904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blipFill dpi="0" rotWithShape="0">
                    <a:blip xmlns:r="http://schemas.openxmlformats.org/officeDocument/2006/relationships"/>
                    <a:srcRect t="7010" b="8467"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166936" name="TextBox 31"/>
            <p:cNvSpPr txBox="1">
              <a:spLocks noChangeArrowheads="1"/>
            </p:cNvSpPr>
            <p:nvPr/>
          </p:nvSpPr>
          <p:spPr bwMode="auto">
            <a:xfrm>
              <a:off x="1716939" y="5372263"/>
              <a:ext cx="36988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sz="2000"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</a:p>
          </p:txBody>
        </p:sp>
        <p:cxnSp>
          <p:nvCxnSpPr>
            <p:cNvPr id="34" name="Straight Arrow Connector 33"/>
            <p:cNvCxnSpPr>
              <a:cxnSpLocks noChangeShapeType="1"/>
            </p:cNvCxnSpPr>
            <p:nvPr/>
          </p:nvCxnSpPr>
          <p:spPr bwMode="auto">
            <a:xfrm>
              <a:off x="651808" y="4444232"/>
              <a:ext cx="0" cy="392574"/>
            </a:xfrm>
            <a:prstGeom prst="straightConnector1">
              <a:avLst/>
            </a:prstGeom>
            <a:noFill/>
            <a:ln w="15875">
              <a:solidFill>
                <a:schemeClr val="accent2"/>
              </a:solidFill>
              <a:round/>
              <a:headEnd type="triangle" w="lg" len="med"/>
              <a:tailEnd type="triangle" w="lg" len="med"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6938" name="TextBox 37"/>
            <p:cNvSpPr txBox="1">
              <a:spLocks noChangeArrowheads="1"/>
            </p:cNvSpPr>
            <p:nvPr/>
          </p:nvSpPr>
          <p:spPr bwMode="auto">
            <a:xfrm>
              <a:off x="325080" y="4424541"/>
              <a:ext cx="28803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sz="2000"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</a:p>
          </p:txBody>
        </p:sp>
        <p:cxnSp>
          <p:nvCxnSpPr>
            <p:cNvPr id="36" name="Straight Arrow Connector 35"/>
            <p:cNvCxnSpPr/>
            <p:nvPr/>
          </p:nvCxnSpPr>
          <p:spPr bwMode="auto">
            <a:xfrm>
              <a:off x="3435762" y="4415979"/>
              <a:ext cx="0" cy="395548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triangle" w="lg" len="med"/>
              <a:tailEnd type="triangle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6940" name="TextBox 42"/>
            <p:cNvSpPr txBox="1">
              <a:spLocks noChangeArrowheads="1"/>
            </p:cNvSpPr>
            <p:nvPr/>
          </p:nvSpPr>
          <p:spPr bwMode="auto">
            <a:xfrm>
              <a:off x="2541627" y="4426705"/>
              <a:ext cx="986304" cy="369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sz="18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H=</a:t>
              </a:r>
              <a:r>
                <a:rPr lang="el-GR" sz="18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λD/d</a:t>
              </a:r>
              <a:endParaRPr lang="en-US" sz="18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8" name="Straight Connector 37"/>
            <p:cNvCxnSpPr>
              <a:cxnSpLocks noChangeShapeType="1"/>
            </p:cNvCxnSpPr>
            <p:nvPr/>
          </p:nvCxnSpPr>
          <p:spPr bwMode="auto">
            <a:xfrm>
              <a:off x="767681" y="5412285"/>
              <a:ext cx="1655324" cy="0"/>
            </a:xfrm>
            <a:prstGeom prst="line">
              <a:avLst/>
            </a:prstGeom>
            <a:noFill/>
            <a:ln w="15875">
              <a:solidFill>
                <a:schemeClr val="accent2"/>
              </a:solidFill>
              <a:round/>
              <a:headEnd type="triangle" w="lg" len="lg"/>
              <a:tailEnd type="triangle" w="lg" len="lg"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66914" name="Group 2"/>
          <p:cNvGrpSpPr>
            <a:grpSpLocks/>
          </p:cNvGrpSpPr>
          <p:nvPr/>
        </p:nvGrpSpPr>
        <p:grpSpPr bwMode="auto">
          <a:xfrm>
            <a:off x="457200" y="215900"/>
            <a:ext cx="8382000" cy="1219200"/>
            <a:chOff x="288" y="288"/>
            <a:chExt cx="5280" cy="768"/>
          </a:xfrm>
        </p:grpSpPr>
        <p:sp>
          <p:nvSpPr>
            <p:cNvPr id="166929" name="Rectangle 3"/>
            <p:cNvSpPr>
              <a:spLocks noChangeArrowheads="1"/>
            </p:cNvSpPr>
            <p:nvPr/>
          </p:nvSpPr>
          <p:spPr bwMode="auto">
            <a:xfrm>
              <a:off x="432" y="672"/>
              <a:ext cx="288" cy="28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366FF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66930" name="Rectangle 4"/>
            <p:cNvSpPr>
              <a:spLocks noChangeArrowheads="1"/>
            </p:cNvSpPr>
            <p:nvPr/>
          </p:nvSpPr>
          <p:spPr bwMode="auto">
            <a:xfrm>
              <a:off x="288" y="576"/>
              <a:ext cx="288" cy="288"/>
            </a:xfrm>
            <a:prstGeom prst="rect">
              <a:avLst/>
            </a:prstGeom>
            <a:gradFill rotWithShape="0">
              <a:gsLst>
                <a:gs pos="0">
                  <a:srgbClr val="FFFF66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66931" name="Rectangle 5"/>
            <p:cNvSpPr>
              <a:spLocks noChangeArrowheads="1"/>
            </p:cNvSpPr>
            <p:nvPr/>
          </p:nvSpPr>
          <p:spPr bwMode="auto">
            <a:xfrm>
              <a:off x="432" y="384"/>
              <a:ext cx="288" cy="28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FF3300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66932" name="Line 6"/>
            <p:cNvSpPr>
              <a:spLocks noChangeShapeType="1"/>
            </p:cNvSpPr>
            <p:nvPr/>
          </p:nvSpPr>
          <p:spPr bwMode="auto">
            <a:xfrm>
              <a:off x="432" y="672"/>
              <a:ext cx="5136" cy="0"/>
            </a:xfrm>
            <a:prstGeom prst="line">
              <a:avLst/>
            </a:prstGeom>
            <a:noFill/>
            <a:ln w="38100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6933" name="Line 7"/>
            <p:cNvSpPr>
              <a:spLocks noChangeShapeType="1"/>
            </p:cNvSpPr>
            <p:nvPr/>
          </p:nvSpPr>
          <p:spPr bwMode="auto">
            <a:xfrm>
              <a:off x="432" y="288"/>
              <a:ext cx="0" cy="7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66915" name="Rectangle 8"/>
          <p:cNvSpPr>
            <a:spLocks noChangeArrowheads="1"/>
          </p:cNvSpPr>
          <p:nvPr/>
        </p:nvSpPr>
        <p:spPr bwMode="auto">
          <a:xfrm>
            <a:off x="1120775" y="-100013"/>
            <a:ext cx="7772400" cy="1143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pt-BR">
                <a:latin typeface="Arial" panose="020B0604020202020204" pitchFamily="34" charset="0"/>
                <a:cs typeface="Arial" panose="020B0604020202020204" pitchFamily="34" charset="0"/>
              </a:rPr>
              <a:t>Ondas de Matéria – como detectar?</a:t>
            </a:r>
            <a:endParaRPr lang="pt-BR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6916" name="Conector reto 25"/>
          <p:cNvCxnSpPr>
            <a:cxnSpLocks noChangeShapeType="1"/>
          </p:cNvCxnSpPr>
          <p:nvPr/>
        </p:nvCxnSpPr>
        <p:spPr bwMode="auto">
          <a:xfrm rot="16200000" flipH="1">
            <a:off x="-1598612" y="3333750"/>
            <a:ext cx="5857875" cy="14287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cxnSp>
        <p:nvCxnSpPr>
          <p:cNvPr id="166917" name="Conector reto 27"/>
          <p:cNvCxnSpPr>
            <a:cxnSpLocks noChangeShapeType="1"/>
          </p:cNvCxnSpPr>
          <p:nvPr/>
        </p:nvCxnSpPr>
        <p:spPr bwMode="auto">
          <a:xfrm rot="5400000" flipH="1" flipV="1">
            <a:off x="-626269" y="4534694"/>
            <a:ext cx="3000375" cy="3571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cxnSp>
        <p:nvCxnSpPr>
          <p:cNvPr id="166918" name="Conector reto 26"/>
          <p:cNvCxnSpPr>
            <a:cxnSpLocks noChangeShapeType="1"/>
          </p:cNvCxnSpPr>
          <p:nvPr/>
        </p:nvCxnSpPr>
        <p:spPr bwMode="auto">
          <a:xfrm rot="16200000" flipH="1">
            <a:off x="71438" y="758824"/>
            <a:ext cx="1785938" cy="21431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cxnSp>
        <p:nvCxnSpPr>
          <p:cNvPr id="166919" name="Conector reto 28"/>
          <p:cNvCxnSpPr>
            <a:cxnSpLocks noChangeShapeType="1"/>
          </p:cNvCxnSpPr>
          <p:nvPr/>
        </p:nvCxnSpPr>
        <p:spPr bwMode="auto">
          <a:xfrm rot="5400000">
            <a:off x="-250031" y="535781"/>
            <a:ext cx="1214438" cy="14287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sp>
        <p:nvSpPr>
          <p:cNvPr id="166920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n-US"/>
          </a:p>
        </p:txBody>
      </p:sp>
      <p:pic>
        <p:nvPicPr>
          <p:cNvPr id="166921" name="Picture 18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675" y="981075"/>
            <a:ext cx="166846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6922" name="Rectangle 4"/>
          <p:cNvSpPr>
            <a:spLocks noChangeArrowheads="1"/>
          </p:cNvSpPr>
          <p:nvPr/>
        </p:nvSpPr>
        <p:spPr bwMode="auto">
          <a:xfrm>
            <a:off x="250825" y="1844675"/>
            <a:ext cx="81375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sz="1800" b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Passo 1: vá no laboratório e crie feixes de elétrons com energia controlada. Na época era possível criar feixes com energias entre ~ 25 eV e 1000eV </a:t>
            </a:r>
            <a:endParaRPr lang="en-US" sz="1800" b="0"/>
          </a:p>
        </p:txBody>
      </p:sp>
      <p:sp>
        <p:nvSpPr>
          <p:cNvPr id="166923" name="Rectangle 4"/>
          <p:cNvSpPr>
            <a:spLocks noChangeArrowheads="1"/>
          </p:cNvSpPr>
          <p:nvPr/>
        </p:nvSpPr>
        <p:spPr bwMode="auto">
          <a:xfrm>
            <a:off x="250825" y="2636838"/>
            <a:ext cx="85693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sz="1800" b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Passo 2: escolha um experimento típico de ondas e tente replicar com elétrons.</a:t>
            </a:r>
            <a:endParaRPr lang="en-US" sz="1800" b="0"/>
          </a:p>
        </p:txBody>
      </p:sp>
      <p:sp>
        <p:nvSpPr>
          <p:cNvPr id="166924" name="Rectangle 2"/>
          <p:cNvSpPr>
            <a:spLocks noChangeArrowheads="1"/>
          </p:cNvSpPr>
          <p:nvPr/>
        </p:nvSpPr>
        <p:spPr bwMode="auto">
          <a:xfrm>
            <a:off x="4787900" y="3284538"/>
            <a:ext cx="41052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sz="1800" b="0">
                <a:latin typeface="Arial" panose="020B0604020202020204" pitchFamily="34" charset="0"/>
                <a:cs typeface="Arial" panose="020B0604020202020204" pitchFamily="34" charset="0"/>
              </a:rPr>
              <a:t>Problema! Mesmo a baixas energias,</a:t>
            </a:r>
          </a:p>
          <a:p>
            <a:pPr eaLnBrk="1" hangingPunct="1"/>
            <a:r>
              <a:rPr lang="el-GR" sz="1800">
                <a:latin typeface="Times" panose="02020603050405020304" pitchFamily="18" charset="0"/>
              </a:rPr>
              <a:t>λ </a:t>
            </a:r>
            <a:r>
              <a:rPr lang="en-US" sz="1800" b="0">
                <a:latin typeface="Arial" panose="020B0604020202020204" pitchFamily="34" charset="0"/>
                <a:cs typeface="Arial" panose="020B0604020202020204" pitchFamily="34" charset="0"/>
              </a:rPr>
              <a:t>~ 2.4 x 10</a:t>
            </a:r>
            <a:r>
              <a:rPr lang="en-US" sz="1800" b="0" baseline="30000">
                <a:latin typeface="Arial" panose="020B0604020202020204" pitchFamily="34" charset="0"/>
                <a:cs typeface="Arial" panose="020B0604020202020204" pitchFamily="34" charset="0"/>
              </a:rPr>
              <a:t>-10</a:t>
            </a:r>
            <a:r>
              <a:rPr lang="en-US" sz="1800" b="0">
                <a:latin typeface="Arial" panose="020B0604020202020204" pitchFamily="34" charset="0"/>
                <a:cs typeface="Arial" panose="020B0604020202020204" pitchFamily="34" charset="0"/>
              </a:rPr>
              <a:t> m é MUITO PEQUENO</a:t>
            </a:r>
          </a:p>
        </p:txBody>
      </p:sp>
      <p:sp>
        <p:nvSpPr>
          <p:cNvPr id="166925" name="TextBox 3"/>
          <p:cNvSpPr txBox="1">
            <a:spLocks noChangeArrowheads="1"/>
          </p:cNvSpPr>
          <p:nvPr/>
        </p:nvSpPr>
        <p:spPr bwMode="auto">
          <a:xfrm>
            <a:off x="4932363" y="4076700"/>
            <a:ext cx="37433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just" eaLnBrk="1" hangingPunct="1"/>
            <a:r>
              <a:rPr lang="en-US" sz="1800" b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aumentar </a:t>
            </a:r>
            <a:r>
              <a:rPr lang="en-US" sz="1800" b="0" i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1800" b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poderíamos tentar reduzir a distância </a:t>
            </a:r>
            <a:r>
              <a:rPr lang="en-US" sz="1800" b="0" i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1800" b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... difícil com a tecnologia de 1925!</a:t>
            </a:r>
          </a:p>
        </p:txBody>
      </p:sp>
      <p:sp>
        <p:nvSpPr>
          <p:cNvPr id="166926" name="Espaço Reservado para Número de Slide 17"/>
          <p:cNvSpPr>
            <a:spLocks noGrp="1"/>
          </p:cNvSpPr>
          <p:nvPr>
            <p:ph type="sldNum" sz="quarter" idx="12"/>
          </p:nvPr>
        </p:nvSpPr>
        <p:spPr bwMode="auto"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2ECA0E46-F897-4E72-9860-BBDB6C9429D7}" type="slidenum">
              <a:rPr lang="pt-BR" sz="1400">
                <a:solidFill>
                  <a:srgbClr val="FFFFFF"/>
                </a:solidFill>
                <a:latin typeface="Franklin Gothic Book" panose="020B0503020102020204" pitchFamily="34" charset="0"/>
              </a:rPr>
              <a:pPr eaLnBrk="1" hangingPunct="1"/>
              <a:t>16</a:t>
            </a:fld>
            <a:endParaRPr lang="pt-BR" sz="1400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66927" name="Rectangle 28"/>
          <p:cNvSpPr>
            <a:spLocks noChangeArrowheads="1"/>
          </p:cNvSpPr>
          <p:nvPr/>
        </p:nvSpPr>
        <p:spPr bwMode="auto">
          <a:xfrm>
            <a:off x="3587750" y="1157288"/>
            <a:ext cx="4489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pt-BR" sz="2000" b="0" i="1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  <a:sym typeface="Symbol" panose="05050102010706020507" pitchFamily="18" charset="2"/>
              </a:rPr>
              <a:t>h</a:t>
            </a:r>
            <a:r>
              <a:rPr lang="pt-BR" sz="2000" b="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  <a:sym typeface="Symbol" panose="05050102010706020507" pitchFamily="18" charset="2"/>
              </a:rPr>
              <a:t> = 6,63 x 10</a:t>
            </a:r>
            <a:r>
              <a:rPr lang="pt-BR" sz="2000" b="0" baseline="3000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  <a:sym typeface="Symbol" panose="05050102010706020507" pitchFamily="18" charset="2"/>
              </a:rPr>
              <a:t>-34</a:t>
            </a:r>
            <a:r>
              <a:rPr lang="pt-BR" sz="2000" b="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  <a:sym typeface="Symbol" panose="05050102010706020507" pitchFamily="18" charset="2"/>
              </a:rPr>
              <a:t>J.s =  4,14 x 10</a:t>
            </a:r>
            <a:r>
              <a:rPr lang="pt-BR" sz="2000" b="0" baseline="3000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  <a:sym typeface="Symbol" panose="05050102010706020507" pitchFamily="18" charset="2"/>
              </a:rPr>
              <a:t>-15</a:t>
            </a:r>
            <a:r>
              <a:rPr lang="pt-BR" sz="2000" b="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  <a:sym typeface="Symbol" panose="05050102010706020507" pitchFamily="18" charset="2"/>
              </a:rPr>
              <a:t> eV.s</a:t>
            </a:r>
            <a:endParaRPr lang="en-US" sz="2000"/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4787900" y="5445125"/>
            <a:ext cx="396081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just" eaLnBrk="1" hangingPunct="1"/>
            <a:r>
              <a:rPr lang="en-US" sz="1800" b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Outra opção: usar como fontes </a:t>
            </a:r>
            <a:r>
              <a:rPr lang="en-US" sz="18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átomos na superfície de um cristal – </a:t>
            </a:r>
            <a:r>
              <a:rPr lang="en-US"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fazer difração de elétrons</a:t>
            </a:r>
            <a:r>
              <a:rPr lang="en-US" sz="18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239693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961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78" b="15570"/>
          <a:stretch>
            <a:fillRect/>
          </a:stretch>
        </p:blipFill>
        <p:spPr bwMode="auto">
          <a:xfrm>
            <a:off x="3694113" y="4459288"/>
            <a:ext cx="5305425" cy="194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8962" name="Group 2"/>
          <p:cNvGrpSpPr>
            <a:grpSpLocks/>
          </p:cNvGrpSpPr>
          <p:nvPr/>
        </p:nvGrpSpPr>
        <p:grpSpPr bwMode="auto">
          <a:xfrm>
            <a:off x="179388" y="193675"/>
            <a:ext cx="8382000" cy="1219200"/>
            <a:chOff x="288" y="288"/>
            <a:chExt cx="5280" cy="768"/>
          </a:xfrm>
        </p:grpSpPr>
        <p:sp>
          <p:nvSpPr>
            <p:cNvPr id="168977" name="Rectangle 3"/>
            <p:cNvSpPr>
              <a:spLocks noChangeArrowheads="1"/>
            </p:cNvSpPr>
            <p:nvPr/>
          </p:nvSpPr>
          <p:spPr bwMode="auto">
            <a:xfrm>
              <a:off x="432" y="672"/>
              <a:ext cx="288" cy="28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366FF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68978" name="Rectangle 4"/>
            <p:cNvSpPr>
              <a:spLocks noChangeArrowheads="1"/>
            </p:cNvSpPr>
            <p:nvPr/>
          </p:nvSpPr>
          <p:spPr bwMode="auto">
            <a:xfrm>
              <a:off x="288" y="576"/>
              <a:ext cx="288" cy="288"/>
            </a:xfrm>
            <a:prstGeom prst="rect">
              <a:avLst/>
            </a:prstGeom>
            <a:gradFill rotWithShape="0">
              <a:gsLst>
                <a:gs pos="0">
                  <a:srgbClr val="FFFF66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68979" name="Rectangle 5"/>
            <p:cNvSpPr>
              <a:spLocks noChangeArrowheads="1"/>
            </p:cNvSpPr>
            <p:nvPr/>
          </p:nvSpPr>
          <p:spPr bwMode="auto">
            <a:xfrm>
              <a:off x="432" y="384"/>
              <a:ext cx="288" cy="28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FF3300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68980" name="Line 6"/>
            <p:cNvSpPr>
              <a:spLocks noChangeShapeType="1"/>
            </p:cNvSpPr>
            <p:nvPr/>
          </p:nvSpPr>
          <p:spPr bwMode="auto">
            <a:xfrm>
              <a:off x="432" y="672"/>
              <a:ext cx="5136" cy="0"/>
            </a:xfrm>
            <a:prstGeom prst="line">
              <a:avLst/>
            </a:prstGeom>
            <a:noFill/>
            <a:ln w="38100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8981" name="Line 7"/>
            <p:cNvSpPr>
              <a:spLocks noChangeShapeType="1"/>
            </p:cNvSpPr>
            <p:nvPr/>
          </p:nvSpPr>
          <p:spPr bwMode="auto">
            <a:xfrm>
              <a:off x="432" y="288"/>
              <a:ext cx="0" cy="7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68963" name="Rectangle 8"/>
          <p:cNvSpPr>
            <a:spLocks noChangeArrowheads="1"/>
          </p:cNvSpPr>
          <p:nvPr/>
        </p:nvSpPr>
        <p:spPr bwMode="auto">
          <a:xfrm>
            <a:off x="685800" y="-100013"/>
            <a:ext cx="7772400" cy="1143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pt-BR">
                <a:latin typeface="Arial" panose="020B0604020202020204" pitchFamily="34" charset="0"/>
                <a:cs typeface="Arial" panose="020B0604020202020204" pitchFamily="34" charset="0"/>
              </a:rPr>
              <a:t>Raios-X (Wilhelm Roentgen, 1895)</a:t>
            </a:r>
            <a:endParaRPr lang="pt-BR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8964" name="Espaço Reservado para Número de Slide 15"/>
          <p:cNvSpPr>
            <a:spLocks noGrp="1"/>
          </p:cNvSpPr>
          <p:nvPr>
            <p:ph type="sldNum" sz="quarter" idx="12"/>
          </p:nvPr>
        </p:nvSpPr>
        <p:spPr bwMode="auto"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69E266C2-4777-4ACC-A56A-B005C540F73A}" type="slidenum">
              <a:rPr lang="pt-BR" sz="1400">
                <a:solidFill>
                  <a:srgbClr val="FFFFFF"/>
                </a:solidFill>
                <a:latin typeface="Franklin Gothic Book" panose="020B0503020102020204" pitchFamily="34" charset="0"/>
              </a:rPr>
              <a:pPr eaLnBrk="1" hangingPunct="1"/>
              <a:t>17</a:t>
            </a:fld>
            <a:endParaRPr lang="pt-BR" sz="1400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168965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852488"/>
            <a:ext cx="2174875" cy="283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8966" name="Picture 3" descr="25-04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213" y="1873250"/>
            <a:ext cx="2843212" cy="217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8967" name="TextBox 21"/>
          <p:cNvSpPr txBox="1">
            <a:spLocks noChangeArrowheads="1"/>
          </p:cNvSpPr>
          <p:nvPr/>
        </p:nvSpPr>
        <p:spPr bwMode="auto">
          <a:xfrm>
            <a:off x="87313" y="4176713"/>
            <a:ext cx="3419475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just" eaLnBrk="1" hangingPunct="1"/>
            <a:r>
              <a:rPr lang="en-US"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Fonte de raios-X</a:t>
            </a:r>
            <a:r>
              <a:rPr lang="en-US" sz="18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tubo de raios catódicos de alta voltagem. Os raios-X são emitidos após a colisão dos elétrons com um alvo. Eles são direcionados para um segundo alvo, atrás do qual há uma placa detectora.</a:t>
            </a:r>
          </a:p>
        </p:txBody>
      </p:sp>
      <p:sp>
        <p:nvSpPr>
          <p:cNvPr id="168968" name="TextBox 8"/>
          <p:cNvSpPr txBox="1">
            <a:spLocks noChangeArrowheads="1"/>
          </p:cNvSpPr>
          <p:nvPr/>
        </p:nvSpPr>
        <p:spPr bwMode="auto">
          <a:xfrm>
            <a:off x="3851275" y="3668713"/>
            <a:ext cx="20891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Roentgen: 1o premio Nobel de Física (1901)</a:t>
            </a:r>
          </a:p>
        </p:txBody>
      </p:sp>
      <p:grpSp>
        <p:nvGrpSpPr>
          <p:cNvPr id="38" name="Group 37"/>
          <p:cNvGrpSpPr>
            <a:grpSpLocks/>
          </p:cNvGrpSpPr>
          <p:nvPr/>
        </p:nvGrpSpPr>
        <p:grpSpPr bwMode="auto">
          <a:xfrm>
            <a:off x="6132513" y="847725"/>
            <a:ext cx="2376487" cy="3548063"/>
            <a:chOff x="6132658" y="848470"/>
            <a:chExt cx="2376264" cy="3546976"/>
          </a:xfrm>
        </p:grpSpPr>
        <p:sp>
          <p:nvSpPr>
            <p:cNvPr id="168975" name="TextBox 27"/>
            <p:cNvSpPr txBox="1">
              <a:spLocks noChangeArrowheads="1"/>
            </p:cNvSpPr>
            <p:nvPr/>
          </p:nvSpPr>
          <p:spPr bwMode="auto">
            <a:xfrm>
              <a:off x="6132658" y="3656782"/>
              <a:ext cx="2376264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just" eaLnBrk="1" hangingPunct="1"/>
              <a:r>
                <a:rPr lang="en-US"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1a imagem do interior de um corpo humano (mão da esposa do Roentgen!) </a:t>
              </a:r>
            </a:p>
          </p:txBody>
        </p:sp>
        <p:pic>
          <p:nvPicPr>
            <p:cNvPr id="168976" name="Picture 1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463" t="7414" r="57076" b="8575"/>
            <a:stretch>
              <a:fillRect/>
            </a:stretch>
          </p:blipFill>
          <p:spPr bwMode="auto">
            <a:xfrm>
              <a:off x="6228184" y="848470"/>
              <a:ext cx="2102400" cy="2836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6" name="Group 35"/>
          <p:cNvGrpSpPr>
            <a:grpSpLocks/>
          </p:cNvGrpSpPr>
          <p:nvPr/>
        </p:nvGrpSpPr>
        <p:grpSpPr bwMode="auto">
          <a:xfrm>
            <a:off x="2482850" y="4440238"/>
            <a:ext cx="6553200" cy="2301875"/>
            <a:chOff x="2482408" y="4441009"/>
            <a:chExt cx="6554088" cy="2300359"/>
          </a:xfrm>
        </p:grpSpPr>
        <p:sp>
          <p:nvSpPr>
            <p:cNvPr id="168971" name="Picture 31"/>
            <p:cNvSpPr>
              <a:spLocks noChangeAspect="1"/>
            </p:cNvSpPr>
            <p:nvPr/>
          </p:nvSpPr>
          <p:spPr bwMode="auto">
            <a:xfrm>
              <a:off x="3563888" y="4441009"/>
              <a:ext cx="5292080" cy="19276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5127541" y="4447355"/>
              <a:ext cx="576341" cy="1921196"/>
            </a:xfrm>
            <a:prstGeom prst="rect">
              <a:avLst/>
            </a:prstGeom>
            <a:solidFill>
              <a:srgbClr val="3366FF">
                <a:alpha val="20000"/>
              </a:srgbClr>
            </a:solidFill>
            <a:ln>
              <a:noFill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68973" name="TextBox 32"/>
            <p:cNvSpPr txBox="1">
              <a:spLocks noChangeArrowheads="1"/>
            </p:cNvSpPr>
            <p:nvPr/>
          </p:nvSpPr>
          <p:spPr bwMode="auto">
            <a:xfrm>
              <a:off x="2482408" y="6402814"/>
              <a:ext cx="339327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sz="1600" b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Comp. de onda: 10</a:t>
              </a:r>
              <a:r>
                <a:rPr lang="en-US" sz="1600" b="0" baseline="300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-11</a:t>
              </a:r>
              <a:r>
                <a:rPr lang="en-US" sz="1600" b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 – 10</a:t>
              </a:r>
              <a:r>
                <a:rPr lang="en-US" sz="1600" b="0" baseline="300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-8</a:t>
              </a:r>
              <a:r>
                <a:rPr lang="en-US" sz="1600" b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  </a:t>
              </a:r>
              <a:r>
                <a:rPr lang="en-US" sz="1600">
                  <a:solidFill>
                    <a:srgbClr val="FF0000"/>
                  </a:solidFill>
                  <a:latin typeface="CambriaMath" charset="0"/>
                </a:rPr>
                <a:t>⟷</a:t>
              </a:r>
              <a:endParaRPr lang="en-US" sz="1600" b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8974" name="TextBox 43"/>
            <p:cNvSpPr txBox="1">
              <a:spLocks noChangeArrowheads="1"/>
            </p:cNvSpPr>
            <p:nvPr/>
          </p:nvSpPr>
          <p:spPr bwMode="auto">
            <a:xfrm>
              <a:off x="5722768" y="6402814"/>
              <a:ext cx="331372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cs-CZ" sz="1600" b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Energia </a:t>
              </a:r>
              <a:r>
                <a:rPr lang="cs-CZ" sz="1600" b="0" i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r>
                <a:rPr lang="cs-CZ" sz="1600" b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 / </a:t>
              </a:r>
              <a:r>
                <a:rPr lang="el-GR" sz="1600" b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λ</a:t>
              </a:r>
              <a:r>
                <a:rPr lang="cs-CZ" sz="1600" b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~</a:t>
              </a:r>
              <a:r>
                <a:rPr lang="el-GR" sz="1600" b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cs-CZ" sz="1600" b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 keV a 100 eV</a:t>
              </a:r>
              <a:endParaRPr lang="en-US" sz="1600" b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25947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009" name="Group 2"/>
          <p:cNvGrpSpPr>
            <a:grpSpLocks/>
          </p:cNvGrpSpPr>
          <p:nvPr/>
        </p:nvGrpSpPr>
        <p:grpSpPr bwMode="auto">
          <a:xfrm>
            <a:off x="179388" y="193675"/>
            <a:ext cx="8382000" cy="1219200"/>
            <a:chOff x="288" y="288"/>
            <a:chExt cx="5280" cy="768"/>
          </a:xfrm>
        </p:grpSpPr>
        <p:sp>
          <p:nvSpPr>
            <p:cNvPr id="171024" name="Rectangle 3"/>
            <p:cNvSpPr>
              <a:spLocks noChangeArrowheads="1"/>
            </p:cNvSpPr>
            <p:nvPr/>
          </p:nvSpPr>
          <p:spPr bwMode="auto">
            <a:xfrm>
              <a:off x="432" y="672"/>
              <a:ext cx="288" cy="28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366FF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71025" name="Rectangle 4"/>
            <p:cNvSpPr>
              <a:spLocks noChangeArrowheads="1"/>
            </p:cNvSpPr>
            <p:nvPr/>
          </p:nvSpPr>
          <p:spPr bwMode="auto">
            <a:xfrm>
              <a:off x="288" y="576"/>
              <a:ext cx="288" cy="288"/>
            </a:xfrm>
            <a:prstGeom prst="rect">
              <a:avLst/>
            </a:prstGeom>
            <a:gradFill rotWithShape="0">
              <a:gsLst>
                <a:gs pos="0">
                  <a:srgbClr val="FFFF66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71026" name="Rectangle 5"/>
            <p:cNvSpPr>
              <a:spLocks noChangeArrowheads="1"/>
            </p:cNvSpPr>
            <p:nvPr/>
          </p:nvSpPr>
          <p:spPr bwMode="auto">
            <a:xfrm>
              <a:off x="432" y="384"/>
              <a:ext cx="288" cy="28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FF3300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71027" name="Line 6"/>
            <p:cNvSpPr>
              <a:spLocks noChangeShapeType="1"/>
            </p:cNvSpPr>
            <p:nvPr/>
          </p:nvSpPr>
          <p:spPr bwMode="auto">
            <a:xfrm>
              <a:off x="432" y="672"/>
              <a:ext cx="5136" cy="0"/>
            </a:xfrm>
            <a:prstGeom prst="line">
              <a:avLst/>
            </a:prstGeom>
            <a:noFill/>
            <a:ln w="38100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1028" name="Line 7"/>
            <p:cNvSpPr>
              <a:spLocks noChangeShapeType="1"/>
            </p:cNvSpPr>
            <p:nvPr/>
          </p:nvSpPr>
          <p:spPr bwMode="auto">
            <a:xfrm>
              <a:off x="432" y="288"/>
              <a:ext cx="0" cy="7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71010" name="Rectangle 8"/>
          <p:cNvSpPr>
            <a:spLocks noChangeArrowheads="1"/>
          </p:cNvSpPr>
          <p:nvPr/>
        </p:nvSpPr>
        <p:spPr bwMode="auto">
          <a:xfrm>
            <a:off x="685800" y="-100013"/>
            <a:ext cx="7772400" cy="1143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pt-BR">
                <a:latin typeface="Arial" panose="020B0604020202020204" pitchFamily="34" charset="0"/>
                <a:cs typeface="Arial" panose="020B0604020202020204" pitchFamily="34" charset="0"/>
              </a:rPr>
              <a:t>Difração de raios-X  (Bragg, 1912)</a:t>
            </a:r>
            <a:endParaRPr lang="pt-BR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2" descr="25-05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1441450"/>
            <a:ext cx="2425700" cy="393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 descr="25-06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908050"/>
            <a:ext cx="3130550" cy="548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Notched Right Arrow 18"/>
          <p:cNvSpPr/>
          <p:nvPr/>
        </p:nvSpPr>
        <p:spPr>
          <a:xfrm rot="504362">
            <a:off x="2574925" y="1570038"/>
            <a:ext cx="1192213" cy="360362"/>
          </a:xfrm>
          <a:prstGeom prst="notchedRightArrow">
            <a:avLst/>
          </a:prstGeom>
          <a:solidFill>
            <a:schemeClr val="bg1">
              <a:lumMod val="65000"/>
            </a:schemeClr>
          </a:solidFill>
          <a:ln w="12700"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1014" name="Espaço Reservado para Número de Slide 15"/>
          <p:cNvSpPr>
            <a:spLocks noGrp="1"/>
          </p:cNvSpPr>
          <p:nvPr>
            <p:ph type="sldNum" sz="quarter" idx="12"/>
          </p:nvPr>
        </p:nvSpPr>
        <p:spPr bwMode="auto"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8FA2BFB8-EAB8-4EB7-9C01-C0758D26E1B1}" type="slidenum">
              <a:rPr lang="pt-BR" sz="1400">
                <a:solidFill>
                  <a:srgbClr val="FFFFFF"/>
                </a:solidFill>
                <a:latin typeface="Franklin Gothic Book" panose="020B0503020102020204" pitchFamily="34" charset="0"/>
              </a:rPr>
              <a:pPr eaLnBrk="1" hangingPunct="1"/>
              <a:t>18</a:t>
            </a:fld>
            <a:endParaRPr lang="pt-BR" sz="1400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171015" name="Picture 3" descr="25-04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213" y="1873250"/>
            <a:ext cx="2843212" cy="217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1016" name="TextBox 20"/>
          <p:cNvSpPr txBox="1">
            <a:spLocks noChangeArrowheads="1"/>
          </p:cNvSpPr>
          <p:nvPr/>
        </p:nvSpPr>
        <p:spPr bwMode="auto">
          <a:xfrm>
            <a:off x="107950" y="4411663"/>
            <a:ext cx="3311525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just" eaLnBrk="1" hangingPunct="1"/>
            <a:r>
              <a:rPr 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William H. Bragg e William L. Bragg (pai e filho) observaram o padrão de raios </a:t>
            </a:r>
            <a:r>
              <a:rPr lang="el-GR"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difratados para frente, ou refletidos para trás, por </a:t>
            </a:r>
            <a:r>
              <a:rPr lang="el-GR" altLang="en-US"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el-GR" altLang="ja-JP"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alvos</a:t>
            </a:r>
            <a:r>
              <a:rPr lang="el-GR" altLang="en-US"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r>
              <a:rPr lang="el-GR" altLang="ja-JP"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material cristalino.</a:t>
            </a:r>
            <a:endParaRPr lang="en-US" sz="1800" b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Cube 21"/>
          <p:cNvSpPr>
            <a:spLocks noChangeArrowheads="1"/>
          </p:cNvSpPr>
          <p:nvPr/>
        </p:nvSpPr>
        <p:spPr bwMode="auto">
          <a:xfrm>
            <a:off x="1971675" y="1327150"/>
            <a:ext cx="431800" cy="431800"/>
          </a:xfrm>
          <a:prstGeom prst="cube">
            <a:avLst>
              <a:gd name="adj" fmla="val 25000"/>
            </a:avLst>
          </a:prstGeom>
          <a:solidFill>
            <a:srgbClr val="3366FF"/>
          </a:solidFill>
          <a:ln w="9525">
            <a:solidFill>
              <a:srgbClr val="000090"/>
            </a:solidFill>
            <a:miter lim="800000"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71018" name="TextBox 22"/>
          <p:cNvSpPr txBox="1">
            <a:spLocks noChangeArrowheads="1"/>
          </p:cNvSpPr>
          <p:nvPr/>
        </p:nvSpPr>
        <p:spPr bwMode="auto">
          <a:xfrm>
            <a:off x="1192213" y="1316038"/>
            <a:ext cx="7921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sz="1400">
                <a:solidFill>
                  <a:srgbClr val="000000"/>
                </a:solidFill>
                <a:latin typeface="Times" panose="02020603050405020304" pitchFamily="18" charset="0"/>
              </a:rPr>
              <a:t>alvo p/ raios X</a:t>
            </a:r>
          </a:p>
        </p:txBody>
      </p:sp>
      <p:cxnSp>
        <p:nvCxnSpPr>
          <p:cNvPr id="24" name="Straight Connector 23"/>
          <p:cNvCxnSpPr/>
          <p:nvPr/>
        </p:nvCxnSpPr>
        <p:spPr>
          <a:xfrm>
            <a:off x="1847850" y="1073150"/>
            <a:ext cx="719138" cy="0"/>
          </a:xfrm>
          <a:prstGeom prst="line">
            <a:avLst/>
          </a:prstGeom>
          <a:ln w="5080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1020" name="TextBox 24"/>
          <p:cNvSpPr txBox="1">
            <a:spLocks noChangeArrowheads="1"/>
          </p:cNvSpPr>
          <p:nvPr/>
        </p:nvSpPr>
        <p:spPr bwMode="auto">
          <a:xfrm>
            <a:off x="900113" y="908050"/>
            <a:ext cx="8747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sz="1400">
                <a:solidFill>
                  <a:srgbClr val="000000"/>
                </a:solidFill>
                <a:latin typeface="Times" panose="02020603050405020304" pitchFamily="18" charset="0"/>
              </a:rPr>
              <a:t>detector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2195513" y="1108075"/>
            <a:ext cx="0" cy="287338"/>
          </a:xfrm>
          <a:prstGeom prst="straightConnector1">
            <a:avLst/>
          </a:prstGeom>
          <a:ln w="19050">
            <a:solidFill>
              <a:srgbClr val="88A0FF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20940000" flipV="1">
            <a:off x="2247900" y="1135063"/>
            <a:ext cx="169863" cy="236537"/>
          </a:xfrm>
          <a:prstGeom prst="straightConnector1">
            <a:avLst/>
          </a:prstGeom>
          <a:ln w="19050">
            <a:solidFill>
              <a:srgbClr val="88A0FF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18180000" flipV="1">
            <a:off x="1969295" y="1132681"/>
            <a:ext cx="169862" cy="238125"/>
          </a:xfrm>
          <a:prstGeom prst="straightConnector1">
            <a:avLst/>
          </a:prstGeom>
          <a:ln w="19050">
            <a:solidFill>
              <a:srgbClr val="88A0FF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89332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057" name="Group 2"/>
          <p:cNvGrpSpPr>
            <a:grpSpLocks/>
          </p:cNvGrpSpPr>
          <p:nvPr/>
        </p:nvGrpSpPr>
        <p:grpSpPr bwMode="auto">
          <a:xfrm>
            <a:off x="179388" y="193675"/>
            <a:ext cx="8382000" cy="1219200"/>
            <a:chOff x="288" y="288"/>
            <a:chExt cx="5280" cy="768"/>
          </a:xfrm>
        </p:grpSpPr>
        <p:sp>
          <p:nvSpPr>
            <p:cNvPr id="173066" name="Rectangle 3"/>
            <p:cNvSpPr>
              <a:spLocks noChangeArrowheads="1"/>
            </p:cNvSpPr>
            <p:nvPr/>
          </p:nvSpPr>
          <p:spPr bwMode="auto">
            <a:xfrm>
              <a:off x="432" y="672"/>
              <a:ext cx="288" cy="28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366FF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73067" name="Rectangle 4"/>
            <p:cNvSpPr>
              <a:spLocks noChangeArrowheads="1"/>
            </p:cNvSpPr>
            <p:nvPr/>
          </p:nvSpPr>
          <p:spPr bwMode="auto">
            <a:xfrm>
              <a:off x="288" y="576"/>
              <a:ext cx="288" cy="288"/>
            </a:xfrm>
            <a:prstGeom prst="rect">
              <a:avLst/>
            </a:prstGeom>
            <a:gradFill rotWithShape="0">
              <a:gsLst>
                <a:gs pos="0">
                  <a:srgbClr val="FFFF66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73068" name="Rectangle 5"/>
            <p:cNvSpPr>
              <a:spLocks noChangeArrowheads="1"/>
            </p:cNvSpPr>
            <p:nvPr/>
          </p:nvSpPr>
          <p:spPr bwMode="auto">
            <a:xfrm>
              <a:off x="432" y="384"/>
              <a:ext cx="288" cy="28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FF3300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73069" name="Line 6"/>
            <p:cNvSpPr>
              <a:spLocks noChangeShapeType="1"/>
            </p:cNvSpPr>
            <p:nvPr/>
          </p:nvSpPr>
          <p:spPr bwMode="auto">
            <a:xfrm>
              <a:off x="432" y="672"/>
              <a:ext cx="5136" cy="0"/>
            </a:xfrm>
            <a:prstGeom prst="line">
              <a:avLst/>
            </a:prstGeom>
            <a:noFill/>
            <a:ln w="38100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3070" name="Line 7"/>
            <p:cNvSpPr>
              <a:spLocks noChangeShapeType="1"/>
            </p:cNvSpPr>
            <p:nvPr/>
          </p:nvSpPr>
          <p:spPr bwMode="auto">
            <a:xfrm>
              <a:off x="432" y="288"/>
              <a:ext cx="0" cy="7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73058" name="Rectangle 8"/>
          <p:cNvSpPr>
            <a:spLocks noChangeArrowheads="1"/>
          </p:cNvSpPr>
          <p:nvPr/>
        </p:nvSpPr>
        <p:spPr bwMode="auto">
          <a:xfrm>
            <a:off x="685800" y="-100013"/>
            <a:ext cx="7772400" cy="1143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pt-BR">
                <a:latin typeface="Arial" panose="020B0604020202020204" pitchFamily="34" charset="0"/>
                <a:cs typeface="Arial" panose="020B0604020202020204" pitchFamily="34" charset="0"/>
              </a:rPr>
              <a:t>Difração de raios-X  (Bragg, 1912)</a:t>
            </a:r>
            <a:endParaRPr lang="pt-BR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3059" name="Picture 2" descr="25-06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908050"/>
            <a:ext cx="3130550" cy="548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3060" name="TextBox 3"/>
          <p:cNvSpPr txBox="1">
            <a:spLocks noChangeArrowheads="1"/>
          </p:cNvSpPr>
          <p:nvPr/>
        </p:nvSpPr>
        <p:spPr bwMode="auto">
          <a:xfrm>
            <a:off x="393700" y="1268413"/>
            <a:ext cx="5473700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just" eaLnBrk="1" hangingPunct="1"/>
            <a:r>
              <a:rPr lang="el-GR"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 de Bragg: Raios-Χ</a:t>
            </a:r>
            <a:r>
              <a:rPr lang="en-US"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 comprimento de onda </a:t>
            </a:r>
            <a:r>
              <a:rPr lang="el-GR"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λ </a:t>
            </a:r>
            <a:r>
              <a:rPr lang="en-US"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satisfazendo </a:t>
            </a:r>
            <a:endParaRPr lang="el-GR" sz="20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/>
            <a:endParaRPr lang="el-GR" sz="20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/>
            <a:endParaRPr lang="el-GR" sz="20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/>
            <a:endParaRPr lang="el-GR" sz="20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/>
            <a:endParaRPr lang="el-GR" sz="20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/>
            <a:r>
              <a:rPr lang="el-GR"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algum inteiro </a:t>
            </a:r>
            <a:r>
              <a:rPr lang="el-GR" sz="20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 </a:t>
            </a:r>
            <a:r>
              <a:rPr lang="el-GR"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sofrem interferência construtiva</a:t>
            </a:r>
            <a:endParaRPr lang="en-US" sz="20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3061" name="TextBox 4"/>
          <p:cNvSpPr txBox="1">
            <a:spLocks noChangeArrowheads="1"/>
          </p:cNvSpPr>
          <p:nvPr/>
        </p:nvSpPr>
        <p:spPr bwMode="auto">
          <a:xfrm>
            <a:off x="1835150" y="2246313"/>
            <a:ext cx="2479675" cy="654050"/>
          </a:xfrm>
          <a:prstGeom prst="rect">
            <a:avLst/>
          </a:prstGeom>
          <a:solidFill>
            <a:srgbClr val="DEE4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80000" tIns="140400" rIns="180000" bIns="140400"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sz="2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2d cos </a:t>
            </a:r>
            <a:r>
              <a:rPr lang="el-GR" sz="2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θ = </a:t>
            </a:r>
            <a:r>
              <a:rPr lang="el-GR" sz="2400" i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 </a:t>
            </a:r>
            <a:r>
              <a:rPr lang="el-GR" sz="2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λ</a:t>
            </a:r>
            <a:endParaRPr lang="en-US" sz="24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3062" name="TextBox 5"/>
          <p:cNvSpPr txBox="1">
            <a:spLocks noChangeArrowheads="1"/>
          </p:cNvSpPr>
          <p:nvPr/>
        </p:nvSpPr>
        <p:spPr bwMode="auto">
          <a:xfrm>
            <a:off x="323850" y="4076700"/>
            <a:ext cx="5688013" cy="163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just" eaLnBrk="1" hangingPunct="1"/>
            <a:r>
              <a:rPr lang="en-US" sz="2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Observando os ângulos onde isto ocorre permite inferir informação sobre a estrutura dos materiais, por exemplo que tipicamente</a:t>
            </a:r>
          </a:p>
          <a:p>
            <a:pPr algn="just" eaLnBrk="1" hangingPunct="1"/>
            <a:endParaRPr lang="en-US" sz="2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/>
            <a:r>
              <a:rPr lang="en-US" sz="2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~ 10</a:t>
            </a:r>
            <a:r>
              <a:rPr lang="en-US" sz="2000" baseline="30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-10 </a:t>
            </a:r>
            <a:r>
              <a:rPr lang="en-US" sz="2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10</a:t>
            </a:r>
            <a:r>
              <a:rPr lang="en-US" sz="2000" baseline="30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-9</a:t>
            </a:r>
            <a:r>
              <a:rPr lang="en-US" sz="2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aseline="30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</a:p>
        </p:txBody>
      </p:sp>
      <p:sp>
        <p:nvSpPr>
          <p:cNvPr id="173063" name="Espaço Reservado para Número de Slide 15"/>
          <p:cNvSpPr>
            <a:spLocks noGrp="1"/>
          </p:cNvSpPr>
          <p:nvPr>
            <p:ph type="sldNum" sz="quarter" idx="12"/>
          </p:nvPr>
        </p:nvSpPr>
        <p:spPr bwMode="auto"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6A7BAC69-2C5E-434D-B0C3-F9D918B7F7C9}" type="slidenum">
              <a:rPr lang="pt-BR" sz="1400">
                <a:solidFill>
                  <a:srgbClr val="FFFFFF"/>
                </a:solidFill>
                <a:latin typeface="Franklin Gothic Book" panose="020B0503020102020204" pitchFamily="34" charset="0"/>
              </a:rPr>
              <a:pPr eaLnBrk="1" hangingPunct="1"/>
              <a:t>19</a:t>
            </a:fld>
            <a:endParaRPr lang="pt-BR" sz="1400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73064" name="TextBox 1"/>
          <p:cNvSpPr txBox="1">
            <a:spLocks noChangeArrowheads="1"/>
          </p:cNvSpPr>
          <p:nvPr/>
        </p:nvSpPr>
        <p:spPr bwMode="auto">
          <a:xfrm>
            <a:off x="539750" y="5876925"/>
            <a:ext cx="57642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sz="2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distância interatômica ~ tamanho dos átomos</a:t>
            </a: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6732588" y="5805488"/>
            <a:ext cx="2303462" cy="719137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622964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5" name="Picture 2" descr="25-07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65" r="-31"/>
          <a:stretch>
            <a:fillRect/>
          </a:stretch>
        </p:blipFill>
        <p:spPr bwMode="auto">
          <a:xfrm>
            <a:off x="107950" y="1700213"/>
            <a:ext cx="8777288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5106" name="Group 2"/>
          <p:cNvGrpSpPr>
            <a:grpSpLocks/>
          </p:cNvGrpSpPr>
          <p:nvPr/>
        </p:nvGrpSpPr>
        <p:grpSpPr bwMode="auto">
          <a:xfrm>
            <a:off x="179388" y="193675"/>
            <a:ext cx="8382000" cy="1219200"/>
            <a:chOff x="288" y="288"/>
            <a:chExt cx="5280" cy="768"/>
          </a:xfrm>
        </p:grpSpPr>
        <p:sp>
          <p:nvSpPr>
            <p:cNvPr id="175109" name="Rectangle 3"/>
            <p:cNvSpPr>
              <a:spLocks noChangeArrowheads="1"/>
            </p:cNvSpPr>
            <p:nvPr/>
          </p:nvSpPr>
          <p:spPr bwMode="auto">
            <a:xfrm>
              <a:off x="432" y="672"/>
              <a:ext cx="288" cy="28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366FF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75110" name="Rectangle 4"/>
            <p:cNvSpPr>
              <a:spLocks noChangeArrowheads="1"/>
            </p:cNvSpPr>
            <p:nvPr/>
          </p:nvSpPr>
          <p:spPr bwMode="auto">
            <a:xfrm>
              <a:off x="288" y="576"/>
              <a:ext cx="288" cy="288"/>
            </a:xfrm>
            <a:prstGeom prst="rect">
              <a:avLst/>
            </a:prstGeom>
            <a:gradFill rotWithShape="0">
              <a:gsLst>
                <a:gs pos="0">
                  <a:srgbClr val="FFFF66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75111" name="Rectangle 5"/>
            <p:cNvSpPr>
              <a:spLocks noChangeArrowheads="1"/>
            </p:cNvSpPr>
            <p:nvPr/>
          </p:nvSpPr>
          <p:spPr bwMode="auto">
            <a:xfrm>
              <a:off x="432" y="384"/>
              <a:ext cx="288" cy="28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FF3300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75112" name="Line 6"/>
            <p:cNvSpPr>
              <a:spLocks noChangeShapeType="1"/>
            </p:cNvSpPr>
            <p:nvPr/>
          </p:nvSpPr>
          <p:spPr bwMode="auto">
            <a:xfrm>
              <a:off x="432" y="672"/>
              <a:ext cx="5136" cy="0"/>
            </a:xfrm>
            <a:prstGeom prst="line">
              <a:avLst/>
            </a:prstGeom>
            <a:noFill/>
            <a:ln w="38100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13" name="Line 7"/>
            <p:cNvSpPr>
              <a:spLocks noChangeShapeType="1"/>
            </p:cNvSpPr>
            <p:nvPr/>
          </p:nvSpPr>
          <p:spPr bwMode="auto">
            <a:xfrm>
              <a:off x="432" y="288"/>
              <a:ext cx="0" cy="7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75107" name="Rectangle 8"/>
          <p:cNvSpPr>
            <a:spLocks noChangeArrowheads="1"/>
          </p:cNvSpPr>
          <p:nvPr/>
        </p:nvSpPr>
        <p:spPr bwMode="auto">
          <a:xfrm>
            <a:off x="685800" y="-100013"/>
            <a:ext cx="7772400" cy="1143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pt-BR">
                <a:latin typeface="Arial" panose="020B0604020202020204" pitchFamily="34" charset="0"/>
                <a:cs typeface="Arial" panose="020B0604020202020204" pitchFamily="34" charset="0"/>
              </a:rPr>
              <a:t>Difração de raios-X</a:t>
            </a:r>
            <a:endParaRPr lang="pt-BR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5108" name="Espaço Reservado para Número de Slide 15"/>
          <p:cNvSpPr>
            <a:spLocks noGrp="1"/>
          </p:cNvSpPr>
          <p:nvPr>
            <p:ph type="sldNum" sz="quarter" idx="12"/>
          </p:nvPr>
        </p:nvSpPr>
        <p:spPr bwMode="auto"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A400A6A8-4EE3-445A-8822-446A19E7DE86}" type="slidenum">
              <a:rPr lang="pt-BR" sz="1400">
                <a:solidFill>
                  <a:srgbClr val="FFFFFF"/>
                </a:solidFill>
                <a:latin typeface="Franklin Gothic Book" panose="020B0503020102020204" pitchFamily="34" charset="0"/>
              </a:rPr>
              <a:pPr eaLnBrk="1" hangingPunct="1"/>
              <a:t>20</a:t>
            </a:fld>
            <a:endParaRPr lang="pt-BR" sz="1400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10052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153" name="Group 2"/>
          <p:cNvGrpSpPr>
            <a:grpSpLocks/>
          </p:cNvGrpSpPr>
          <p:nvPr/>
        </p:nvGrpSpPr>
        <p:grpSpPr bwMode="auto">
          <a:xfrm>
            <a:off x="179388" y="193675"/>
            <a:ext cx="8382000" cy="1219200"/>
            <a:chOff x="288" y="288"/>
            <a:chExt cx="5280" cy="768"/>
          </a:xfrm>
        </p:grpSpPr>
        <p:sp>
          <p:nvSpPr>
            <p:cNvPr id="177160" name="Rectangle 3"/>
            <p:cNvSpPr>
              <a:spLocks noChangeArrowheads="1"/>
            </p:cNvSpPr>
            <p:nvPr/>
          </p:nvSpPr>
          <p:spPr bwMode="auto">
            <a:xfrm>
              <a:off x="432" y="672"/>
              <a:ext cx="288" cy="28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366FF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77161" name="Rectangle 4"/>
            <p:cNvSpPr>
              <a:spLocks noChangeArrowheads="1"/>
            </p:cNvSpPr>
            <p:nvPr/>
          </p:nvSpPr>
          <p:spPr bwMode="auto">
            <a:xfrm>
              <a:off x="288" y="576"/>
              <a:ext cx="288" cy="288"/>
            </a:xfrm>
            <a:prstGeom prst="rect">
              <a:avLst/>
            </a:prstGeom>
            <a:gradFill rotWithShape="0">
              <a:gsLst>
                <a:gs pos="0">
                  <a:srgbClr val="FFFF66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77162" name="Rectangle 5"/>
            <p:cNvSpPr>
              <a:spLocks noChangeArrowheads="1"/>
            </p:cNvSpPr>
            <p:nvPr/>
          </p:nvSpPr>
          <p:spPr bwMode="auto">
            <a:xfrm>
              <a:off x="432" y="384"/>
              <a:ext cx="288" cy="28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FF3300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77163" name="Line 6"/>
            <p:cNvSpPr>
              <a:spLocks noChangeShapeType="1"/>
            </p:cNvSpPr>
            <p:nvPr/>
          </p:nvSpPr>
          <p:spPr bwMode="auto">
            <a:xfrm>
              <a:off x="432" y="672"/>
              <a:ext cx="5136" cy="0"/>
            </a:xfrm>
            <a:prstGeom prst="line">
              <a:avLst/>
            </a:prstGeom>
            <a:noFill/>
            <a:ln w="38100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7164" name="Line 7"/>
            <p:cNvSpPr>
              <a:spLocks noChangeShapeType="1"/>
            </p:cNvSpPr>
            <p:nvPr/>
          </p:nvSpPr>
          <p:spPr bwMode="auto">
            <a:xfrm>
              <a:off x="432" y="288"/>
              <a:ext cx="0" cy="7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77154" name="Rectangle 8"/>
          <p:cNvSpPr>
            <a:spLocks noChangeArrowheads="1"/>
          </p:cNvSpPr>
          <p:nvPr/>
        </p:nvSpPr>
        <p:spPr bwMode="auto">
          <a:xfrm>
            <a:off x="685800" y="-100013"/>
            <a:ext cx="7772400" cy="1143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pt-BR">
                <a:latin typeface="Arial" panose="020B0604020202020204" pitchFamily="34" charset="0"/>
                <a:cs typeface="Arial" panose="020B0604020202020204" pitchFamily="34" charset="0"/>
              </a:rPr>
              <a:t>Difração de raios-X</a:t>
            </a:r>
            <a:endParaRPr lang="pt-BR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7155" name="Espaço Reservado para Número de Slide 15"/>
          <p:cNvSpPr>
            <a:spLocks noGrp="1"/>
          </p:cNvSpPr>
          <p:nvPr>
            <p:ph type="sldNum" sz="quarter" idx="12"/>
          </p:nvPr>
        </p:nvSpPr>
        <p:spPr bwMode="auto"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73BCD533-D67B-46BD-BBFA-144D7B02EA76}" type="slidenum">
              <a:rPr lang="pt-BR" sz="1400">
                <a:solidFill>
                  <a:srgbClr val="FFFFFF"/>
                </a:solidFill>
                <a:latin typeface="Franklin Gothic Book" panose="020B0503020102020204" pitchFamily="34" charset="0"/>
              </a:rPr>
              <a:pPr eaLnBrk="1" hangingPunct="1"/>
              <a:t>21</a:t>
            </a:fld>
            <a:endParaRPr lang="pt-BR" sz="1400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3789363"/>
            <a:ext cx="4705350" cy="264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364163" y="3711575"/>
            <a:ext cx="3024187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Laboratório Nacional de Luz Síncrotron (LNLS), Campinas / SP</a:t>
            </a:r>
            <a:br>
              <a:rPr lang="en-US" sz="2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 eaLnBrk="1" hangingPunct="1"/>
            <a:r>
              <a:rPr lang="en-US" sz="2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Fonte de raios-X mais brilhante do Brasil, usado p/ estudos de metalurgia, biologia, química, materiais….</a:t>
            </a:r>
          </a:p>
          <a:p>
            <a:pPr algn="ctr" eaLnBrk="1" hangingPunct="1"/>
            <a:endParaRPr lang="en-US" sz="2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7158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03" b="18364"/>
          <a:stretch>
            <a:fillRect/>
          </a:stretch>
        </p:blipFill>
        <p:spPr bwMode="auto">
          <a:xfrm>
            <a:off x="615950" y="920750"/>
            <a:ext cx="4603750" cy="2579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7159" name="TextBox 7"/>
          <p:cNvSpPr txBox="1">
            <a:spLocks noChangeArrowheads="1"/>
          </p:cNvSpPr>
          <p:nvPr/>
        </p:nvSpPr>
        <p:spPr bwMode="auto">
          <a:xfrm>
            <a:off x="5003800" y="1293813"/>
            <a:ext cx="3960813" cy="163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Aplicação: identificar a estrutura espacial de moléculas complexas</a:t>
            </a:r>
          </a:p>
          <a:p>
            <a:pPr algn="ctr" eaLnBrk="1" hangingPunct="1"/>
            <a:r>
              <a:rPr lang="en-US" sz="2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Ex: Dupla hélice do DNA </a:t>
            </a:r>
            <a:br>
              <a:rPr lang="en-US" sz="2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(Watson, Crick, Franklin, 1953)</a:t>
            </a:r>
          </a:p>
        </p:txBody>
      </p:sp>
    </p:spTree>
    <p:extLst>
      <p:ext uri="{BB962C8B-B14F-4D97-AF65-F5344CB8AC3E}">
        <p14:creationId xmlns:p14="http://schemas.microsoft.com/office/powerpoint/2010/main" val="38430088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201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268413"/>
            <a:ext cx="3025775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9202" name="Espaço Reservado para Número de Slide 15"/>
          <p:cNvSpPr>
            <a:spLocks noGrp="1"/>
          </p:cNvSpPr>
          <p:nvPr>
            <p:ph type="sldNum" sz="quarter" idx="12"/>
          </p:nvPr>
        </p:nvSpPr>
        <p:spPr bwMode="auto"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C00275ED-8D45-4A9F-AC1E-C474BA1EE1AA}" type="slidenum">
              <a:rPr lang="pt-BR" sz="1400">
                <a:solidFill>
                  <a:srgbClr val="FFFFFF"/>
                </a:solidFill>
                <a:latin typeface="Franklin Gothic Book" panose="020B0503020102020204" pitchFamily="34" charset="0"/>
              </a:rPr>
              <a:pPr eaLnBrk="1" hangingPunct="1"/>
              <a:t>22</a:t>
            </a:fld>
            <a:endParaRPr lang="pt-BR" sz="1400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  <p:grpSp>
        <p:nvGrpSpPr>
          <p:cNvPr id="179203" name="Group 2"/>
          <p:cNvGrpSpPr>
            <a:grpSpLocks/>
          </p:cNvGrpSpPr>
          <p:nvPr/>
        </p:nvGrpSpPr>
        <p:grpSpPr bwMode="auto">
          <a:xfrm>
            <a:off x="179388" y="409575"/>
            <a:ext cx="8237537" cy="1219200"/>
            <a:chOff x="288" y="288"/>
            <a:chExt cx="5280" cy="768"/>
          </a:xfrm>
        </p:grpSpPr>
        <p:sp>
          <p:nvSpPr>
            <p:cNvPr id="179215" name="Rectangle 3"/>
            <p:cNvSpPr>
              <a:spLocks noChangeArrowheads="1"/>
            </p:cNvSpPr>
            <p:nvPr/>
          </p:nvSpPr>
          <p:spPr bwMode="auto">
            <a:xfrm>
              <a:off x="432" y="672"/>
              <a:ext cx="288" cy="28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366FF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79216" name="Rectangle 4"/>
            <p:cNvSpPr>
              <a:spLocks noChangeArrowheads="1"/>
            </p:cNvSpPr>
            <p:nvPr/>
          </p:nvSpPr>
          <p:spPr bwMode="auto">
            <a:xfrm>
              <a:off x="288" y="576"/>
              <a:ext cx="288" cy="288"/>
            </a:xfrm>
            <a:prstGeom prst="rect">
              <a:avLst/>
            </a:prstGeom>
            <a:gradFill rotWithShape="0">
              <a:gsLst>
                <a:gs pos="0">
                  <a:srgbClr val="FFFF66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79217" name="Rectangle 5"/>
            <p:cNvSpPr>
              <a:spLocks noChangeArrowheads="1"/>
            </p:cNvSpPr>
            <p:nvPr/>
          </p:nvSpPr>
          <p:spPr bwMode="auto">
            <a:xfrm>
              <a:off x="432" y="384"/>
              <a:ext cx="288" cy="28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FF3300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79218" name="Line 6"/>
            <p:cNvSpPr>
              <a:spLocks noChangeShapeType="1"/>
            </p:cNvSpPr>
            <p:nvPr/>
          </p:nvSpPr>
          <p:spPr bwMode="auto">
            <a:xfrm>
              <a:off x="432" y="672"/>
              <a:ext cx="5136" cy="0"/>
            </a:xfrm>
            <a:prstGeom prst="line">
              <a:avLst/>
            </a:prstGeom>
            <a:noFill/>
            <a:ln w="38100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9219" name="Line 7"/>
            <p:cNvSpPr>
              <a:spLocks noChangeShapeType="1"/>
            </p:cNvSpPr>
            <p:nvPr/>
          </p:nvSpPr>
          <p:spPr bwMode="auto">
            <a:xfrm>
              <a:off x="432" y="288"/>
              <a:ext cx="0" cy="7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79204" name="Rectangle 8"/>
          <p:cNvSpPr>
            <a:spLocks noChangeArrowheads="1"/>
          </p:cNvSpPr>
          <p:nvPr/>
        </p:nvSpPr>
        <p:spPr bwMode="auto">
          <a:xfrm>
            <a:off x="1476375" y="-90488"/>
            <a:ext cx="6981825" cy="1143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pt-BR">
                <a:latin typeface="Arial" panose="020B0604020202020204" pitchFamily="34" charset="0"/>
                <a:cs typeface="Arial" panose="020B0604020202020204" pitchFamily="34" charset="0"/>
              </a:rPr>
              <a:t>Experimento: Difração de elétrons (Davisson e Germer 1927)</a:t>
            </a:r>
          </a:p>
        </p:txBody>
      </p:sp>
      <p:pic>
        <p:nvPicPr>
          <p:cNvPr id="179205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1196975"/>
            <a:ext cx="2303463" cy="243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419475" y="3573463"/>
            <a:ext cx="5473700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just" eaLnBrk="1" hangingPunct="1"/>
            <a:r>
              <a:rPr lang="en-US" sz="2000" b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Observaram que, qdo os elétrons tinham energia </a:t>
            </a:r>
            <a:r>
              <a:rPr lang="en-US" sz="2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54eV</a:t>
            </a:r>
            <a:r>
              <a:rPr lang="en-US" sz="2000" b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o feixe era refletido preferencialmente a um ângulo </a:t>
            </a:r>
            <a:r>
              <a:rPr lang="el-GR" sz="2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φ = 50</a:t>
            </a:r>
            <a:r>
              <a:rPr lang="el-GR" sz="2400" baseline="30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∘</a:t>
            </a:r>
            <a:endParaRPr lang="en-US" sz="2000" baseline="30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9207" name="Rectangle 5"/>
          <p:cNvSpPr>
            <a:spLocks noChangeArrowheads="1"/>
          </p:cNvSpPr>
          <p:nvPr/>
        </p:nvSpPr>
        <p:spPr bwMode="auto">
          <a:xfrm>
            <a:off x="3492500" y="1490663"/>
            <a:ext cx="2663825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just" eaLnBrk="1" hangingPunct="1"/>
            <a:r>
              <a:rPr lang="en-US" sz="20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&amp; G  </a:t>
            </a:r>
            <a:r>
              <a:rPr lang="el-GR" sz="20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estud</a:t>
            </a:r>
            <a:r>
              <a:rPr lang="en-US" sz="20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aram a reflexão de um feixe de elétrons incidindo perpendiculares à superfície de um cristal puro de Níquel.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3986213" y="4581525"/>
            <a:ext cx="49672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P: será que isso pode ser explicado pelas ondas de deBroglie?</a:t>
            </a:r>
          </a:p>
        </p:txBody>
      </p: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3348038" y="5300663"/>
            <a:ext cx="5688012" cy="1393825"/>
            <a:chOff x="3347864" y="5301208"/>
            <a:chExt cx="5688632" cy="1393048"/>
          </a:xfrm>
        </p:grpSpPr>
        <p:sp>
          <p:nvSpPr>
            <p:cNvPr id="179211" name="Rectangle 22"/>
            <p:cNvSpPr>
              <a:spLocks noChangeArrowheads="1"/>
            </p:cNvSpPr>
            <p:nvPr/>
          </p:nvSpPr>
          <p:spPr bwMode="auto">
            <a:xfrm>
              <a:off x="3347864" y="5301208"/>
              <a:ext cx="5688632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l-GR" sz="2000" b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Obs: j</a:t>
              </a:r>
              <a:r>
                <a:rPr lang="en-US" sz="2000" b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á se sabia por difração de raios-X que o níquel tem espaçamento interatômico </a:t>
              </a:r>
              <a:r>
                <a:rPr lang="en-US" sz="20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D= 2,15Å</a:t>
              </a:r>
              <a:r>
                <a:rPr lang="en-US" sz="2000" b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en-US" sz="2000"/>
            </a:p>
          </p:txBody>
        </p:sp>
        <p:pic>
          <p:nvPicPr>
            <p:cNvPr id="179212" name="Picture 2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44" t="9985" r="10994" b="60808"/>
            <a:stretch>
              <a:fillRect/>
            </a:stretch>
          </p:blipFill>
          <p:spPr bwMode="auto">
            <a:xfrm>
              <a:off x="5004048" y="6154256"/>
              <a:ext cx="2520000" cy="54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9213" name="Rectangle 24"/>
            <p:cNvSpPr>
              <a:spLocks noChangeArrowheads="1"/>
            </p:cNvSpPr>
            <p:nvPr/>
          </p:nvSpPr>
          <p:spPr bwMode="auto">
            <a:xfrm>
              <a:off x="4784368" y="6228020"/>
              <a:ext cx="35136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sz="1800" b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en-US" sz="2800" b="0">
                <a:solidFill>
                  <a:srgbClr val="000000"/>
                </a:solidFill>
              </a:endParaRPr>
            </a:p>
          </p:txBody>
        </p:sp>
        <p:sp>
          <p:nvSpPr>
            <p:cNvPr id="179214" name="Rectangle 25"/>
            <p:cNvSpPr>
              <a:spLocks noChangeArrowheads="1"/>
            </p:cNvSpPr>
            <p:nvPr/>
          </p:nvSpPr>
          <p:spPr bwMode="auto">
            <a:xfrm>
              <a:off x="5156738" y="5877272"/>
              <a:ext cx="35136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sz="1800" b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en-US" sz="2800" b="0">
                <a:solidFill>
                  <a:srgbClr val="000000"/>
                </a:solidFill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684213" y="3957638"/>
            <a:ext cx="2519362" cy="24479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9791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>
            <a:grpSpLocks/>
          </p:cNvGrpSpPr>
          <p:nvPr/>
        </p:nvGrpSpPr>
        <p:grpSpPr bwMode="auto">
          <a:xfrm>
            <a:off x="4356100" y="2781300"/>
            <a:ext cx="3108325" cy="2717800"/>
            <a:chOff x="4355976" y="2780928"/>
            <a:chExt cx="3108858" cy="2718172"/>
          </a:xfrm>
        </p:grpSpPr>
        <p:pic>
          <p:nvPicPr>
            <p:cNvPr id="181273" name="Picture 3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55976" y="2780928"/>
              <a:ext cx="3108858" cy="2718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1274" name="Rectangle 37"/>
            <p:cNvSpPr>
              <a:spLocks noChangeArrowheads="1"/>
            </p:cNvSpPr>
            <p:nvPr/>
          </p:nvSpPr>
          <p:spPr bwMode="auto">
            <a:xfrm>
              <a:off x="6191194" y="2886751"/>
              <a:ext cx="69231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just" eaLnBrk="1" hangingPunct="1"/>
              <a:r>
                <a:rPr lang="el-GR" sz="1600" b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= 50</a:t>
              </a:r>
              <a:r>
                <a:rPr lang="el-GR" sz="1800" b="0" baseline="30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∘</a:t>
              </a:r>
              <a:endParaRPr lang="en-US" sz="1600" b="0" baseline="30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81250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268413"/>
            <a:ext cx="3025775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1251" name="Espaço Reservado para Número de Slide 15"/>
          <p:cNvSpPr>
            <a:spLocks noGrp="1"/>
          </p:cNvSpPr>
          <p:nvPr>
            <p:ph type="sldNum" sz="quarter" idx="12"/>
          </p:nvPr>
        </p:nvSpPr>
        <p:spPr bwMode="auto"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2BC1D7D9-69F8-491B-AAFB-300036E88615}" type="slidenum">
              <a:rPr lang="pt-BR" sz="1400">
                <a:solidFill>
                  <a:srgbClr val="FFFFFF"/>
                </a:solidFill>
                <a:latin typeface="Franklin Gothic Book" panose="020B0503020102020204" pitchFamily="34" charset="0"/>
              </a:rPr>
              <a:pPr eaLnBrk="1" hangingPunct="1"/>
              <a:t>23</a:t>
            </a:fld>
            <a:endParaRPr lang="pt-BR" sz="1400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  <p:grpSp>
        <p:nvGrpSpPr>
          <p:cNvPr id="181252" name="Group 2"/>
          <p:cNvGrpSpPr>
            <a:grpSpLocks/>
          </p:cNvGrpSpPr>
          <p:nvPr/>
        </p:nvGrpSpPr>
        <p:grpSpPr bwMode="auto">
          <a:xfrm>
            <a:off x="179388" y="409575"/>
            <a:ext cx="8237537" cy="1219200"/>
            <a:chOff x="288" y="288"/>
            <a:chExt cx="5280" cy="768"/>
          </a:xfrm>
        </p:grpSpPr>
        <p:sp>
          <p:nvSpPr>
            <p:cNvPr id="181268" name="Rectangle 3"/>
            <p:cNvSpPr>
              <a:spLocks noChangeArrowheads="1"/>
            </p:cNvSpPr>
            <p:nvPr/>
          </p:nvSpPr>
          <p:spPr bwMode="auto">
            <a:xfrm>
              <a:off x="432" y="672"/>
              <a:ext cx="288" cy="28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366FF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1269" name="Rectangle 4"/>
            <p:cNvSpPr>
              <a:spLocks noChangeArrowheads="1"/>
            </p:cNvSpPr>
            <p:nvPr/>
          </p:nvSpPr>
          <p:spPr bwMode="auto">
            <a:xfrm>
              <a:off x="288" y="576"/>
              <a:ext cx="288" cy="288"/>
            </a:xfrm>
            <a:prstGeom prst="rect">
              <a:avLst/>
            </a:prstGeom>
            <a:gradFill rotWithShape="0">
              <a:gsLst>
                <a:gs pos="0">
                  <a:srgbClr val="FFFF66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1270" name="Rectangle 5"/>
            <p:cNvSpPr>
              <a:spLocks noChangeArrowheads="1"/>
            </p:cNvSpPr>
            <p:nvPr/>
          </p:nvSpPr>
          <p:spPr bwMode="auto">
            <a:xfrm>
              <a:off x="432" y="384"/>
              <a:ext cx="288" cy="28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FF3300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1271" name="Line 6"/>
            <p:cNvSpPr>
              <a:spLocks noChangeShapeType="1"/>
            </p:cNvSpPr>
            <p:nvPr/>
          </p:nvSpPr>
          <p:spPr bwMode="auto">
            <a:xfrm>
              <a:off x="432" y="672"/>
              <a:ext cx="5136" cy="0"/>
            </a:xfrm>
            <a:prstGeom prst="line">
              <a:avLst/>
            </a:prstGeom>
            <a:noFill/>
            <a:ln w="38100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272" name="Line 7"/>
            <p:cNvSpPr>
              <a:spLocks noChangeShapeType="1"/>
            </p:cNvSpPr>
            <p:nvPr/>
          </p:nvSpPr>
          <p:spPr bwMode="auto">
            <a:xfrm>
              <a:off x="432" y="288"/>
              <a:ext cx="0" cy="7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81253" name="Rectangle 8"/>
          <p:cNvSpPr>
            <a:spLocks noChangeArrowheads="1"/>
          </p:cNvSpPr>
          <p:nvPr/>
        </p:nvSpPr>
        <p:spPr bwMode="auto">
          <a:xfrm>
            <a:off x="1476375" y="-90488"/>
            <a:ext cx="6981825" cy="1143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pt-BR">
                <a:latin typeface="Arial" panose="020B0604020202020204" pitchFamily="34" charset="0"/>
                <a:cs typeface="Arial" panose="020B0604020202020204" pitchFamily="34" charset="0"/>
              </a:rPr>
              <a:t>Experimento: Difração de elétrons (Davisson e Germer 1927)</a:t>
            </a:r>
          </a:p>
        </p:txBody>
      </p:sp>
      <p:sp>
        <p:nvSpPr>
          <p:cNvPr id="181254" name="TextBox 2"/>
          <p:cNvSpPr txBox="1">
            <a:spLocks noChangeArrowheads="1"/>
          </p:cNvSpPr>
          <p:nvPr/>
        </p:nvSpPr>
        <p:spPr bwMode="auto">
          <a:xfrm>
            <a:off x="3348038" y="1125538"/>
            <a:ext cx="5976937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Previsão de deBroglie: </a:t>
            </a:r>
            <a:r>
              <a:rPr lang="el-GR" sz="20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um elétron de energia 54eV tem comprimento de onda</a:t>
            </a:r>
            <a:endParaRPr lang="en-US" sz="20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Line 15"/>
          <p:cNvSpPr>
            <a:spLocks noChangeShapeType="1"/>
          </p:cNvSpPr>
          <p:nvPr/>
        </p:nvSpPr>
        <p:spPr bwMode="auto">
          <a:xfrm>
            <a:off x="5954713" y="3257550"/>
            <a:ext cx="406400" cy="1588"/>
          </a:xfrm>
          <a:prstGeom prst="line">
            <a:avLst/>
          </a:prstGeom>
          <a:noFill/>
          <a:ln w="9360">
            <a:noFill/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600"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3348038" y="5795963"/>
            <a:ext cx="56276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l-GR" sz="18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 de Bragg:  λ = 2dcosθ = 2 D cosθ senθ = D sen φ </a:t>
            </a:r>
            <a:endParaRPr lang="en-US" sz="1800" b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5" name="Group 44"/>
          <p:cNvGrpSpPr>
            <a:grpSpLocks/>
          </p:cNvGrpSpPr>
          <p:nvPr/>
        </p:nvGrpSpPr>
        <p:grpSpPr bwMode="auto">
          <a:xfrm>
            <a:off x="4356100" y="1989138"/>
            <a:ext cx="2952750" cy="550862"/>
            <a:chOff x="4355976" y="1988840"/>
            <a:chExt cx="2952327" cy="551049"/>
          </a:xfrm>
        </p:grpSpPr>
        <p:sp>
          <p:nvSpPr>
            <p:cNvPr id="24" name="Rectangle 12"/>
            <p:cNvSpPr>
              <a:spLocks noChangeArrowheads="1"/>
            </p:cNvSpPr>
            <p:nvPr/>
          </p:nvSpPr>
          <p:spPr bwMode="auto">
            <a:xfrm>
              <a:off x="4941680" y="1988840"/>
              <a:ext cx="1215851" cy="55104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algn="ctr">
                <a:lnSpc>
                  <a:spcPct val="75000"/>
                </a:lnSpc>
                <a:spcAft>
                  <a:spcPts val="60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en-US" sz="1600" dirty="0">
                  <a:solidFill>
                    <a:srgbClr val="000000"/>
                  </a:solidFill>
                  <a:latin typeface="Arial"/>
                  <a:ea typeface="ＭＳ Ｐゴシック" charset="0"/>
                  <a:cs typeface="Arial"/>
                </a:rPr>
                <a:t>1,24 nm </a:t>
              </a:r>
            </a:p>
            <a:p>
              <a:pPr algn="ctr">
                <a:lnSpc>
                  <a:spcPct val="75000"/>
                </a:lnSpc>
                <a:spcAft>
                  <a:spcPts val="60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en-US" sz="1600" dirty="0">
                  <a:solidFill>
                    <a:srgbClr val="000000"/>
                  </a:solidFill>
                  <a:latin typeface="Arial"/>
                  <a:ea typeface="ＭＳ Ｐゴシック" charset="0"/>
                  <a:cs typeface="Arial"/>
                </a:rPr>
                <a:t>(54*1,02)</a:t>
              </a:r>
              <a:r>
                <a:rPr lang="en-US" sz="1600" baseline="30000" dirty="0">
                  <a:solidFill>
                    <a:srgbClr val="000000"/>
                  </a:solidFill>
                  <a:latin typeface="Arial"/>
                  <a:ea typeface="ＭＳ Ｐゴシック" charset="0"/>
                  <a:cs typeface="Arial"/>
                </a:rPr>
                <a:t>1/2</a:t>
              </a:r>
            </a:p>
          </p:txBody>
        </p:sp>
        <p:sp>
          <p:nvSpPr>
            <p:cNvPr id="25" name="Line 13"/>
            <p:cNvSpPr>
              <a:spLocks noChangeShapeType="1"/>
            </p:cNvSpPr>
            <p:nvPr/>
          </p:nvSpPr>
          <p:spPr bwMode="auto">
            <a:xfrm>
              <a:off x="5122629" y="2246102"/>
              <a:ext cx="899983" cy="1588"/>
            </a:xfrm>
            <a:prstGeom prst="line">
              <a:avLst/>
            </a:prstGeom>
            <a:noFill/>
            <a:ln w="936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600">
                <a:latin typeface="Arial"/>
                <a:ea typeface="ＭＳ Ｐゴシック" charset="0"/>
                <a:cs typeface="Arial"/>
              </a:endParaRPr>
            </a:p>
          </p:txBody>
        </p:sp>
        <p:sp>
          <p:nvSpPr>
            <p:cNvPr id="181267" name="TextBox 7"/>
            <p:cNvSpPr txBox="1">
              <a:spLocks noChangeArrowheads="1"/>
            </p:cNvSpPr>
            <p:nvPr/>
          </p:nvSpPr>
          <p:spPr bwMode="auto">
            <a:xfrm>
              <a:off x="4355976" y="2020778"/>
              <a:ext cx="295232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l-GR" sz="2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λ</a:t>
              </a:r>
              <a:r>
                <a:rPr lang="el-GR" sz="2000" baseline="-25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teo</a:t>
              </a:r>
              <a:r>
                <a:rPr lang="el-GR" sz="2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=   </a:t>
              </a:r>
              <a:r>
                <a:rPr lang="el-GR" sz="2000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        </a:t>
              </a:r>
              <a:r>
                <a:rPr lang="el-GR" sz="2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= 1,67Å </a:t>
              </a:r>
              <a:endPara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7" name="Rectangle 36"/>
          <p:cNvSpPr>
            <a:spLocks noChangeArrowheads="1"/>
          </p:cNvSpPr>
          <p:nvPr/>
        </p:nvSpPr>
        <p:spPr bwMode="auto">
          <a:xfrm>
            <a:off x="5629275" y="2868613"/>
            <a:ext cx="166688" cy="307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l-GR" sz="20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φ</a:t>
            </a:r>
            <a:endParaRPr lang="en-US" sz="200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995738" y="6308725"/>
            <a:ext cx="35290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l-GR" sz="2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Experimento: λ</a:t>
            </a:r>
            <a:r>
              <a:rPr lang="el-GR" sz="2000" baseline="-25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</a:t>
            </a:r>
            <a:r>
              <a:rPr lang="el-GR" sz="2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1,65Å !</a:t>
            </a:r>
            <a:r>
              <a:rPr lang="en-US" sz="2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41" name="Group 40"/>
          <p:cNvGrpSpPr>
            <a:grpSpLocks/>
          </p:cNvGrpSpPr>
          <p:nvPr/>
        </p:nvGrpSpPr>
        <p:grpSpPr bwMode="auto">
          <a:xfrm>
            <a:off x="4117975" y="3357563"/>
            <a:ext cx="2249488" cy="2384425"/>
            <a:chOff x="4117186" y="3356992"/>
            <a:chExt cx="2250614" cy="2385556"/>
          </a:xfrm>
        </p:grpSpPr>
        <p:sp>
          <p:nvSpPr>
            <p:cNvPr id="181261" name="TextBox 33"/>
            <p:cNvSpPr txBox="1">
              <a:spLocks noChangeArrowheads="1"/>
            </p:cNvSpPr>
            <p:nvPr/>
          </p:nvSpPr>
          <p:spPr bwMode="auto">
            <a:xfrm>
              <a:off x="4932040" y="5373216"/>
              <a:ext cx="143576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sz="1800" b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 = D sen </a:t>
              </a:r>
              <a:r>
                <a:rPr lang="el-GR" sz="1800" b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θ</a:t>
              </a:r>
              <a:r>
                <a:rPr lang="en-US" sz="1800" b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35" name="Right Triangle 34"/>
            <p:cNvSpPr/>
            <p:nvPr/>
          </p:nvSpPr>
          <p:spPr>
            <a:xfrm rot="1510317" flipH="1">
              <a:off x="5184520" y="4025646"/>
              <a:ext cx="262069" cy="125472"/>
            </a:xfrm>
            <a:prstGeom prst="rtTriangle">
              <a:avLst/>
            </a:prstGeom>
            <a:noFill/>
            <a:ln w="28575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12" name="Straight Arrow Connector 11"/>
            <p:cNvCxnSpPr>
              <a:cxnSpLocks noChangeShapeType="1"/>
            </p:cNvCxnSpPr>
            <p:nvPr/>
          </p:nvCxnSpPr>
          <p:spPr bwMode="auto">
            <a:xfrm>
              <a:off x="5003454" y="3644465"/>
              <a:ext cx="289070" cy="360534"/>
            </a:xfrm>
            <a:prstGeom prst="straightConnector1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 type="arrow" w="med" len="med"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81264" name="Rectangle 8"/>
            <p:cNvSpPr>
              <a:spLocks noChangeArrowheads="1"/>
            </p:cNvSpPr>
            <p:nvPr/>
          </p:nvSpPr>
          <p:spPr bwMode="auto">
            <a:xfrm>
              <a:off x="4117186" y="3356992"/>
              <a:ext cx="111420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sz="16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 = 2,15Å</a:t>
              </a:r>
              <a:endParaRPr lang="en-US" sz="1600"/>
            </a:p>
          </p:txBody>
        </p:sp>
      </p:grpSp>
    </p:spTree>
    <p:extLst>
      <p:ext uri="{BB962C8B-B14F-4D97-AF65-F5344CB8AC3E}">
        <p14:creationId xmlns:p14="http://schemas.microsoft.com/office/powerpoint/2010/main" val="29584935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 animBg="1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3297" name="Group 2"/>
          <p:cNvGrpSpPr>
            <a:grpSpLocks/>
          </p:cNvGrpSpPr>
          <p:nvPr/>
        </p:nvGrpSpPr>
        <p:grpSpPr bwMode="auto">
          <a:xfrm>
            <a:off x="179388" y="193675"/>
            <a:ext cx="8382000" cy="1219200"/>
            <a:chOff x="288" y="288"/>
            <a:chExt cx="5280" cy="768"/>
          </a:xfrm>
        </p:grpSpPr>
        <p:sp>
          <p:nvSpPr>
            <p:cNvPr id="183303" name="Rectangle 3"/>
            <p:cNvSpPr>
              <a:spLocks noChangeArrowheads="1"/>
            </p:cNvSpPr>
            <p:nvPr/>
          </p:nvSpPr>
          <p:spPr bwMode="auto">
            <a:xfrm>
              <a:off x="432" y="672"/>
              <a:ext cx="288" cy="28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366FF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3304" name="Rectangle 4"/>
            <p:cNvSpPr>
              <a:spLocks noChangeArrowheads="1"/>
            </p:cNvSpPr>
            <p:nvPr/>
          </p:nvSpPr>
          <p:spPr bwMode="auto">
            <a:xfrm>
              <a:off x="288" y="576"/>
              <a:ext cx="288" cy="288"/>
            </a:xfrm>
            <a:prstGeom prst="rect">
              <a:avLst/>
            </a:prstGeom>
            <a:gradFill rotWithShape="0">
              <a:gsLst>
                <a:gs pos="0">
                  <a:srgbClr val="FFFF66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3305" name="Rectangle 5"/>
            <p:cNvSpPr>
              <a:spLocks noChangeArrowheads="1"/>
            </p:cNvSpPr>
            <p:nvPr/>
          </p:nvSpPr>
          <p:spPr bwMode="auto">
            <a:xfrm>
              <a:off x="432" y="384"/>
              <a:ext cx="288" cy="28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FF3300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3306" name="Line 6"/>
            <p:cNvSpPr>
              <a:spLocks noChangeShapeType="1"/>
            </p:cNvSpPr>
            <p:nvPr/>
          </p:nvSpPr>
          <p:spPr bwMode="auto">
            <a:xfrm>
              <a:off x="432" y="672"/>
              <a:ext cx="5136" cy="0"/>
            </a:xfrm>
            <a:prstGeom prst="line">
              <a:avLst/>
            </a:prstGeom>
            <a:noFill/>
            <a:ln w="38100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3307" name="Line 7"/>
            <p:cNvSpPr>
              <a:spLocks noChangeShapeType="1"/>
            </p:cNvSpPr>
            <p:nvPr/>
          </p:nvSpPr>
          <p:spPr bwMode="auto">
            <a:xfrm>
              <a:off x="432" y="288"/>
              <a:ext cx="0" cy="7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83298" name="Rectangle 8"/>
          <p:cNvSpPr>
            <a:spLocks noChangeArrowheads="1"/>
          </p:cNvSpPr>
          <p:nvPr/>
        </p:nvSpPr>
        <p:spPr bwMode="auto">
          <a:xfrm>
            <a:off x="685800" y="-100013"/>
            <a:ext cx="7772400" cy="1143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pt-BR">
                <a:latin typeface="Arial" panose="020B0604020202020204" pitchFamily="34" charset="0"/>
                <a:cs typeface="Arial" panose="020B0604020202020204" pitchFamily="34" charset="0"/>
              </a:rPr>
              <a:t>Difração de raios-X</a:t>
            </a:r>
            <a:endParaRPr lang="pt-BR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3299" name="Picture 2" descr="25-08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" b="54268"/>
          <a:stretch>
            <a:fillRect/>
          </a:stretch>
        </p:blipFill>
        <p:spPr bwMode="auto">
          <a:xfrm>
            <a:off x="250825" y="1916113"/>
            <a:ext cx="3963988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3300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038" y="3649663"/>
            <a:ext cx="3357562" cy="268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3301" name="Espaço Reservado para Número de Slide 15"/>
          <p:cNvSpPr>
            <a:spLocks noGrp="1"/>
          </p:cNvSpPr>
          <p:nvPr>
            <p:ph type="sldNum" sz="quarter" idx="12"/>
          </p:nvPr>
        </p:nvSpPr>
        <p:spPr bwMode="auto"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20FCAED4-7A6E-449C-9FB3-F075031B4610}" type="slidenum">
              <a:rPr lang="pt-BR" sz="1400">
                <a:solidFill>
                  <a:srgbClr val="FFFFFF"/>
                </a:solidFill>
                <a:latin typeface="Franklin Gothic Book" panose="020B0503020102020204" pitchFamily="34" charset="0"/>
              </a:rPr>
              <a:pPr eaLnBrk="1" hangingPunct="1"/>
              <a:t>24</a:t>
            </a:fld>
            <a:endParaRPr lang="pt-BR" sz="1400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183302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052513"/>
            <a:ext cx="3987800" cy="227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28251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345" name="Picture 2" descr="25-13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3" t="8151" r="1987" b="5566"/>
          <a:stretch>
            <a:fillRect/>
          </a:stretch>
        </p:blipFill>
        <p:spPr bwMode="auto">
          <a:xfrm>
            <a:off x="250825" y="3138488"/>
            <a:ext cx="8585200" cy="226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5346" name="Text Box 10"/>
          <p:cNvSpPr txBox="1">
            <a:spLocks noChangeArrowheads="1"/>
          </p:cNvSpPr>
          <p:nvPr/>
        </p:nvSpPr>
        <p:spPr bwMode="auto">
          <a:xfrm>
            <a:off x="792163" y="1878013"/>
            <a:ext cx="802798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pt-BR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Difração em alumínio: raios-x, elétrons, nêutrons com mesmo </a:t>
            </a:r>
            <a:r>
              <a:rPr lang="el-GR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λ produzem padrões de difração </a:t>
            </a:r>
            <a:r>
              <a:rPr lang="el-GR" sz="2400"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idênticos</a:t>
            </a:r>
            <a:r>
              <a:rPr lang="pt-BR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185347" name="Espaço Reservado para Número de Slide 15"/>
          <p:cNvSpPr>
            <a:spLocks noGrp="1"/>
          </p:cNvSpPr>
          <p:nvPr>
            <p:ph type="sldNum" sz="quarter" idx="12"/>
          </p:nvPr>
        </p:nvSpPr>
        <p:spPr bwMode="auto"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7113AC9E-E21D-4EAB-B5F6-8E4798337C8D}" type="slidenum">
              <a:rPr lang="pt-BR" sz="1400">
                <a:solidFill>
                  <a:srgbClr val="FFFFFF"/>
                </a:solidFill>
                <a:latin typeface="Franklin Gothic Book" panose="020B0503020102020204" pitchFamily="34" charset="0"/>
              </a:rPr>
              <a:pPr eaLnBrk="1" hangingPunct="1"/>
              <a:t>25</a:t>
            </a:fld>
            <a:endParaRPr lang="pt-BR" sz="1400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  <p:grpSp>
        <p:nvGrpSpPr>
          <p:cNvPr id="185348" name="Group 2"/>
          <p:cNvGrpSpPr>
            <a:grpSpLocks/>
          </p:cNvGrpSpPr>
          <p:nvPr/>
        </p:nvGrpSpPr>
        <p:grpSpPr bwMode="auto">
          <a:xfrm>
            <a:off x="457200" y="625475"/>
            <a:ext cx="8382000" cy="1219200"/>
            <a:chOff x="288" y="288"/>
            <a:chExt cx="5280" cy="768"/>
          </a:xfrm>
        </p:grpSpPr>
        <p:sp>
          <p:nvSpPr>
            <p:cNvPr id="185353" name="Rectangle 3"/>
            <p:cNvSpPr>
              <a:spLocks noChangeArrowheads="1"/>
            </p:cNvSpPr>
            <p:nvPr/>
          </p:nvSpPr>
          <p:spPr bwMode="auto">
            <a:xfrm>
              <a:off x="432" y="672"/>
              <a:ext cx="288" cy="28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366FF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5354" name="Rectangle 4"/>
            <p:cNvSpPr>
              <a:spLocks noChangeArrowheads="1"/>
            </p:cNvSpPr>
            <p:nvPr/>
          </p:nvSpPr>
          <p:spPr bwMode="auto">
            <a:xfrm>
              <a:off x="288" y="576"/>
              <a:ext cx="288" cy="288"/>
            </a:xfrm>
            <a:prstGeom prst="rect">
              <a:avLst/>
            </a:prstGeom>
            <a:gradFill rotWithShape="0">
              <a:gsLst>
                <a:gs pos="0">
                  <a:srgbClr val="FFFF66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5355" name="Rectangle 5"/>
            <p:cNvSpPr>
              <a:spLocks noChangeArrowheads="1"/>
            </p:cNvSpPr>
            <p:nvPr/>
          </p:nvSpPr>
          <p:spPr bwMode="auto">
            <a:xfrm>
              <a:off x="432" y="384"/>
              <a:ext cx="288" cy="28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FF3300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5356" name="Line 6"/>
            <p:cNvSpPr>
              <a:spLocks noChangeShapeType="1"/>
            </p:cNvSpPr>
            <p:nvPr/>
          </p:nvSpPr>
          <p:spPr bwMode="auto">
            <a:xfrm>
              <a:off x="432" y="672"/>
              <a:ext cx="5136" cy="0"/>
            </a:xfrm>
            <a:prstGeom prst="line">
              <a:avLst/>
            </a:prstGeom>
            <a:noFill/>
            <a:ln w="38100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57" name="Line 7"/>
            <p:cNvSpPr>
              <a:spLocks noChangeShapeType="1"/>
            </p:cNvSpPr>
            <p:nvPr/>
          </p:nvSpPr>
          <p:spPr bwMode="auto">
            <a:xfrm>
              <a:off x="432" y="288"/>
              <a:ext cx="0" cy="7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85349" name="Rectangle 8"/>
          <p:cNvSpPr>
            <a:spLocks noChangeArrowheads="1"/>
          </p:cNvSpPr>
          <p:nvPr/>
        </p:nvSpPr>
        <p:spPr bwMode="auto">
          <a:xfrm>
            <a:off x="903288" y="12541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pt-BR">
                <a:latin typeface="Arial" panose="020B0604020202020204" pitchFamily="34" charset="0"/>
                <a:cs typeface="Arial" panose="020B0604020202020204" pitchFamily="34" charset="0"/>
              </a:rPr>
              <a:t>Relação de deBroglie funciona para </a:t>
            </a:r>
            <a:r>
              <a:rPr lang="pt-BR" i="1">
                <a:latin typeface="Arial" panose="020B0604020202020204" pitchFamily="34" charset="0"/>
                <a:cs typeface="Arial" panose="020B0604020202020204" pitchFamily="34" charset="0"/>
              </a:rPr>
              <a:t>todas</a:t>
            </a:r>
            <a:r>
              <a:rPr lang="pt-BR">
                <a:latin typeface="Arial" panose="020B0604020202020204" pitchFamily="34" charset="0"/>
                <a:cs typeface="Arial" panose="020B0604020202020204" pitchFamily="34" charset="0"/>
              </a:rPr>
              <a:t> as partículas!</a:t>
            </a:r>
            <a:endParaRPr lang="pt-BR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350" name="TextBox 1"/>
          <p:cNvSpPr txBox="1">
            <a:spLocks noChangeArrowheads="1"/>
          </p:cNvSpPr>
          <p:nvPr/>
        </p:nvSpPr>
        <p:spPr bwMode="auto">
          <a:xfrm>
            <a:off x="179388" y="5516563"/>
            <a:ext cx="25225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sz="2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Difração de raios-X</a:t>
            </a:r>
          </a:p>
        </p:txBody>
      </p:sp>
      <p:sp>
        <p:nvSpPr>
          <p:cNvPr id="185351" name="TextBox 12"/>
          <p:cNvSpPr txBox="1">
            <a:spLocks noChangeArrowheads="1"/>
          </p:cNvSpPr>
          <p:nvPr/>
        </p:nvSpPr>
        <p:spPr bwMode="auto">
          <a:xfrm>
            <a:off x="3276600" y="5516563"/>
            <a:ext cx="26495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sz="2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Difração de elétrons</a:t>
            </a:r>
          </a:p>
        </p:txBody>
      </p:sp>
      <p:sp>
        <p:nvSpPr>
          <p:cNvPr id="185352" name="TextBox 13"/>
          <p:cNvSpPr txBox="1">
            <a:spLocks noChangeArrowheads="1"/>
          </p:cNvSpPr>
          <p:nvPr/>
        </p:nvSpPr>
        <p:spPr bwMode="auto">
          <a:xfrm>
            <a:off x="6372225" y="5516563"/>
            <a:ext cx="27495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sz="2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Difração de nêutrons</a:t>
            </a:r>
          </a:p>
        </p:txBody>
      </p:sp>
    </p:spTree>
    <p:extLst>
      <p:ext uri="{BB962C8B-B14F-4D97-AF65-F5344CB8AC3E}">
        <p14:creationId xmlns:p14="http://schemas.microsoft.com/office/powerpoint/2010/main" val="42233484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7393" name="Group 2"/>
          <p:cNvGrpSpPr>
            <a:grpSpLocks/>
          </p:cNvGrpSpPr>
          <p:nvPr/>
        </p:nvGrpSpPr>
        <p:grpSpPr bwMode="auto">
          <a:xfrm>
            <a:off x="179388" y="193675"/>
            <a:ext cx="8382000" cy="1219200"/>
            <a:chOff x="288" y="288"/>
            <a:chExt cx="5280" cy="768"/>
          </a:xfrm>
        </p:grpSpPr>
        <p:sp>
          <p:nvSpPr>
            <p:cNvPr id="187398" name="Rectangle 3"/>
            <p:cNvSpPr>
              <a:spLocks noChangeArrowheads="1"/>
            </p:cNvSpPr>
            <p:nvPr/>
          </p:nvSpPr>
          <p:spPr bwMode="auto">
            <a:xfrm>
              <a:off x="432" y="672"/>
              <a:ext cx="288" cy="28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366FF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7399" name="Rectangle 4"/>
            <p:cNvSpPr>
              <a:spLocks noChangeArrowheads="1"/>
            </p:cNvSpPr>
            <p:nvPr/>
          </p:nvSpPr>
          <p:spPr bwMode="auto">
            <a:xfrm>
              <a:off x="288" y="576"/>
              <a:ext cx="288" cy="288"/>
            </a:xfrm>
            <a:prstGeom prst="rect">
              <a:avLst/>
            </a:prstGeom>
            <a:gradFill rotWithShape="0">
              <a:gsLst>
                <a:gs pos="0">
                  <a:srgbClr val="FFFF66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7400" name="Rectangle 5"/>
            <p:cNvSpPr>
              <a:spLocks noChangeArrowheads="1"/>
            </p:cNvSpPr>
            <p:nvPr/>
          </p:nvSpPr>
          <p:spPr bwMode="auto">
            <a:xfrm>
              <a:off x="432" y="384"/>
              <a:ext cx="288" cy="28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FF3300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7401" name="Line 6"/>
            <p:cNvSpPr>
              <a:spLocks noChangeShapeType="1"/>
            </p:cNvSpPr>
            <p:nvPr/>
          </p:nvSpPr>
          <p:spPr bwMode="auto">
            <a:xfrm>
              <a:off x="432" y="672"/>
              <a:ext cx="5136" cy="0"/>
            </a:xfrm>
            <a:prstGeom prst="line">
              <a:avLst/>
            </a:prstGeom>
            <a:noFill/>
            <a:ln w="38100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7402" name="Line 7"/>
            <p:cNvSpPr>
              <a:spLocks noChangeShapeType="1"/>
            </p:cNvSpPr>
            <p:nvPr/>
          </p:nvSpPr>
          <p:spPr bwMode="auto">
            <a:xfrm>
              <a:off x="432" y="288"/>
              <a:ext cx="0" cy="7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87394" name="Rectangle 8"/>
          <p:cNvSpPr>
            <a:spLocks noChangeArrowheads="1"/>
          </p:cNvSpPr>
          <p:nvPr/>
        </p:nvSpPr>
        <p:spPr bwMode="auto">
          <a:xfrm>
            <a:off x="685800" y="-100013"/>
            <a:ext cx="7772400" cy="1143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pt-BR">
                <a:latin typeface="Arial" panose="020B0604020202020204" pitchFamily="34" charset="0"/>
                <a:cs typeface="Arial" panose="020B0604020202020204" pitchFamily="34" charset="0"/>
              </a:rPr>
              <a:t>Interferência com duas fendas</a:t>
            </a:r>
            <a:endParaRPr lang="pt-BR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7395" name="Espaço Reservado para Número de Slide 15"/>
          <p:cNvSpPr>
            <a:spLocks noGrp="1"/>
          </p:cNvSpPr>
          <p:nvPr>
            <p:ph type="sldNum" sz="quarter" idx="12"/>
          </p:nvPr>
        </p:nvSpPr>
        <p:spPr bwMode="auto"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1B94B631-CAF6-4CCC-9D8C-02523A741937}" type="slidenum">
              <a:rPr lang="pt-BR" sz="1400">
                <a:solidFill>
                  <a:srgbClr val="FFFFFF"/>
                </a:solidFill>
                <a:latin typeface="Franklin Gothic Book" panose="020B0503020102020204" pitchFamily="34" charset="0"/>
              </a:rPr>
              <a:pPr eaLnBrk="1" hangingPunct="1"/>
              <a:t>26</a:t>
            </a:fld>
            <a:endParaRPr lang="pt-BR" sz="1400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87396" name="TextBox 1"/>
          <p:cNvSpPr txBox="1">
            <a:spLocks noChangeArrowheads="1"/>
          </p:cNvSpPr>
          <p:nvPr/>
        </p:nvSpPr>
        <p:spPr bwMode="auto">
          <a:xfrm>
            <a:off x="1006475" y="1125538"/>
            <a:ext cx="8137525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sz="2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P: o que será que acontece quando fazemos a experiência de interferência de dupla fenda com </a:t>
            </a:r>
            <a:r>
              <a:rPr lang="en-US"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elétrons</a:t>
            </a:r>
            <a:r>
              <a:rPr lang="en-US" sz="2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</a:p>
        </p:txBody>
      </p:sp>
      <p:sp>
        <p:nvSpPr>
          <p:cNvPr id="187397" name="TextBox 3"/>
          <p:cNvSpPr txBox="1">
            <a:spLocks noChangeArrowheads="1"/>
          </p:cNvSpPr>
          <p:nvPr/>
        </p:nvSpPr>
        <p:spPr bwMode="auto">
          <a:xfrm>
            <a:off x="252413" y="2009775"/>
            <a:ext cx="8712200" cy="394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Aft>
                <a:spcPts val="1200"/>
              </a:spcAft>
              <a:buFontTx/>
              <a:buAutoNum type="alphaUcParenR"/>
            </a:pPr>
            <a:r>
              <a:rPr lang="en-US" sz="20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padrão de interferência aparece imediatamente em todo o anteparo de uma vez, de uma forma facilmente distinguível (alto constraste entre áreas claras e escuras).</a:t>
            </a:r>
          </a:p>
          <a:p>
            <a:pPr eaLnBrk="1" hangingPunct="1">
              <a:spcAft>
                <a:spcPts val="1200"/>
              </a:spcAft>
              <a:buFontTx/>
              <a:buAutoNum type="alphaUcParenR"/>
            </a:pPr>
            <a:r>
              <a:rPr lang="en-US" sz="20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padrão de interferência vai aparecendo de forma lenta mas </a:t>
            </a:r>
            <a:r>
              <a:rPr lang="en-US" sz="2000" b="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contínua</a:t>
            </a:r>
            <a:r>
              <a:rPr lang="en-US" sz="20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em todo o anteparo de uma vez. Inicialmente é difícil de distinguir (baixo contraste entre áreas claras e escuras), mas vai ficando cada vez mais distinto.</a:t>
            </a:r>
          </a:p>
          <a:p>
            <a:pPr eaLnBrk="1" hangingPunct="1">
              <a:spcAft>
                <a:spcPts val="1200"/>
              </a:spcAft>
              <a:buFontTx/>
              <a:buAutoNum type="alphaUcParenR"/>
            </a:pPr>
            <a:r>
              <a:rPr lang="en-US" sz="20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padrão de interferência vai aparecendo de forma lenta mas </a:t>
            </a:r>
            <a:r>
              <a:rPr lang="en-US" sz="2000" b="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granular</a:t>
            </a:r>
            <a:r>
              <a:rPr lang="en-US" sz="20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Inicialmente é difícil de distinguir, mas vai ficando cada vez mais distinto.</a:t>
            </a:r>
          </a:p>
          <a:p>
            <a:pPr eaLnBrk="1" hangingPunct="1">
              <a:spcAft>
                <a:spcPts val="1200"/>
              </a:spcAft>
              <a:buFontTx/>
              <a:buAutoNum type="alphaUcParenR"/>
            </a:pPr>
            <a:r>
              <a:rPr lang="en-US" sz="20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 aparece um padrão de interferência</a:t>
            </a:r>
          </a:p>
        </p:txBody>
      </p:sp>
    </p:spTree>
    <p:extLst>
      <p:ext uri="{BB962C8B-B14F-4D97-AF65-F5344CB8AC3E}">
        <p14:creationId xmlns:p14="http://schemas.microsoft.com/office/powerpoint/2010/main" val="24842170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9441" name="Group 2"/>
          <p:cNvGrpSpPr>
            <a:grpSpLocks/>
          </p:cNvGrpSpPr>
          <p:nvPr/>
        </p:nvGrpSpPr>
        <p:grpSpPr bwMode="auto">
          <a:xfrm>
            <a:off x="179388" y="193675"/>
            <a:ext cx="8382000" cy="1219200"/>
            <a:chOff x="288" y="288"/>
            <a:chExt cx="5280" cy="768"/>
          </a:xfrm>
        </p:grpSpPr>
        <p:sp>
          <p:nvSpPr>
            <p:cNvPr id="189448" name="Rectangle 3"/>
            <p:cNvSpPr>
              <a:spLocks noChangeArrowheads="1"/>
            </p:cNvSpPr>
            <p:nvPr/>
          </p:nvSpPr>
          <p:spPr bwMode="auto">
            <a:xfrm>
              <a:off x="432" y="672"/>
              <a:ext cx="288" cy="28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366FF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9449" name="Rectangle 4"/>
            <p:cNvSpPr>
              <a:spLocks noChangeArrowheads="1"/>
            </p:cNvSpPr>
            <p:nvPr/>
          </p:nvSpPr>
          <p:spPr bwMode="auto">
            <a:xfrm>
              <a:off x="288" y="576"/>
              <a:ext cx="288" cy="288"/>
            </a:xfrm>
            <a:prstGeom prst="rect">
              <a:avLst/>
            </a:prstGeom>
            <a:gradFill rotWithShape="0">
              <a:gsLst>
                <a:gs pos="0">
                  <a:srgbClr val="FFFF66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9450" name="Rectangle 5"/>
            <p:cNvSpPr>
              <a:spLocks noChangeArrowheads="1"/>
            </p:cNvSpPr>
            <p:nvPr/>
          </p:nvSpPr>
          <p:spPr bwMode="auto">
            <a:xfrm>
              <a:off x="432" y="384"/>
              <a:ext cx="288" cy="28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FF3300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9451" name="Line 6"/>
            <p:cNvSpPr>
              <a:spLocks noChangeShapeType="1"/>
            </p:cNvSpPr>
            <p:nvPr/>
          </p:nvSpPr>
          <p:spPr bwMode="auto">
            <a:xfrm>
              <a:off x="432" y="672"/>
              <a:ext cx="5136" cy="0"/>
            </a:xfrm>
            <a:prstGeom prst="line">
              <a:avLst/>
            </a:prstGeom>
            <a:noFill/>
            <a:ln w="38100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9452" name="Line 7"/>
            <p:cNvSpPr>
              <a:spLocks noChangeShapeType="1"/>
            </p:cNvSpPr>
            <p:nvPr/>
          </p:nvSpPr>
          <p:spPr bwMode="auto">
            <a:xfrm>
              <a:off x="432" y="288"/>
              <a:ext cx="0" cy="7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89442" name="Rectangle 8"/>
          <p:cNvSpPr>
            <a:spLocks noChangeArrowheads="1"/>
          </p:cNvSpPr>
          <p:nvPr/>
        </p:nvSpPr>
        <p:spPr bwMode="auto">
          <a:xfrm>
            <a:off x="685800" y="-100013"/>
            <a:ext cx="7772400" cy="1143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pt-BR">
                <a:latin typeface="Arial" panose="020B0604020202020204" pitchFamily="34" charset="0"/>
                <a:cs typeface="Arial" panose="020B0604020202020204" pitchFamily="34" charset="0"/>
              </a:rPr>
              <a:t>Dupla fenda com elétrons (1989) </a:t>
            </a:r>
            <a:endParaRPr lang="pt-BR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9443" name="object 44"/>
          <p:cNvSpPr>
            <a:spLocks noChangeArrowheads="1"/>
          </p:cNvSpPr>
          <p:nvPr/>
        </p:nvSpPr>
        <p:spPr bwMode="auto">
          <a:xfrm>
            <a:off x="250825" y="2420938"/>
            <a:ext cx="3168650" cy="2520950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189444" name="TextBox 3"/>
          <p:cNvSpPr txBox="1">
            <a:spLocks noChangeArrowheads="1"/>
          </p:cNvSpPr>
          <p:nvPr/>
        </p:nvSpPr>
        <p:spPr bwMode="auto">
          <a:xfrm>
            <a:off x="269875" y="1949450"/>
            <a:ext cx="30876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sz="2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Tonomura et al (Hitachi)</a:t>
            </a:r>
          </a:p>
        </p:txBody>
      </p:sp>
      <p:sp>
        <p:nvSpPr>
          <p:cNvPr id="189445" name="Espaço Reservado para Número de Slide 15"/>
          <p:cNvSpPr>
            <a:spLocks noGrp="1"/>
          </p:cNvSpPr>
          <p:nvPr>
            <p:ph type="sldNum" sz="quarter" idx="12"/>
          </p:nvPr>
        </p:nvSpPr>
        <p:spPr bwMode="auto"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3F66B48B-DE16-48AD-8376-E32AB2B30C0C}" type="slidenum">
              <a:rPr lang="pt-BR" sz="1400">
                <a:solidFill>
                  <a:srgbClr val="FFFFFF"/>
                </a:solidFill>
                <a:latin typeface="Franklin Gothic Book" panose="020B0503020102020204" pitchFamily="34" charset="0"/>
              </a:rPr>
              <a:pPr eaLnBrk="1" hangingPunct="1"/>
              <a:t>27</a:t>
            </a:fld>
            <a:endParaRPr lang="pt-BR" sz="1400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2" name="Single electron double slit wave experiment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657600" y="1708623"/>
            <a:ext cx="5088468" cy="3816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0198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489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644900"/>
            <a:ext cx="4449762" cy="29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1490" name="Group 2"/>
          <p:cNvGrpSpPr>
            <a:grpSpLocks/>
          </p:cNvGrpSpPr>
          <p:nvPr/>
        </p:nvGrpSpPr>
        <p:grpSpPr bwMode="auto">
          <a:xfrm>
            <a:off x="179388" y="193675"/>
            <a:ext cx="8382000" cy="1219200"/>
            <a:chOff x="288" y="288"/>
            <a:chExt cx="5280" cy="768"/>
          </a:xfrm>
        </p:grpSpPr>
        <p:sp>
          <p:nvSpPr>
            <p:cNvPr id="191496" name="Rectangle 3"/>
            <p:cNvSpPr>
              <a:spLocks noChangeArrowheads="1"/>
            </p:cNvSpPr>
            <p:nvPr/>
          </p:nvSpPr>
          <p:spPr bwMode="auto">
            <a:xfrm>
              <a:off x="432" y="672"/>
              <a:ext cx="288" cy="28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366FF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1497" name="Rectangle 4"/>
            <p:cNvSpPr>
              <a:spLocks noChangeArrowheads="1"/>
            </p:cNvSpPr>
            <p:nvPr/>
          </p:nvSpPr>
          <p:spPr bwMode="auto">
            <a:xfrm>
              <a:off x="288" y="576"/>
              <a:ext cx="288" cy="288"/>
            </a:xfrm>
            <a:prstGeom prst="rect">
              <a:avLst/>
            </a:prstGeom>
            <a:gradFill rotWithShape="0">
              <a:gsLst>
                <a:gs pos="0">
                  <a:srgbClr val="FFFF66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1498" name="Rectangle 5"/>
            <p:cNvSpPr>
              <a:spLocks noChangeArrowheads="1"/>
            </p:cNvSpPr>
            <p:nvPr/>
          </p:nvSpPr>
          <p:spPr bwMode="auto">
            <a:xfrm>
              <a:off x="432" y="384"/>
              <a:ext cx="288" cy="28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FF3300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1499" name="Line 6"/>
            <p:cNvSpPr>
              <a:spLocks noChangeShapeType="1"/>
            </p:cNvSpPr>
            <p:nvPr/>
          </p:nvSpPr>
          <p:spPr bwMode="auto">
            <a:xfrm>
              <a:off x="432" y="672"/>
              <a:ext cx="5136" cy="0"/>
            </a:xfrm>
            <a:prstGeom prst="line">
              <a:avLst/>
            </a:prstGeom>
            <a:noFill/>
            <a:ln w="38100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1500" name="Line 7"/>
            <p:cNvSpPr>
              <a:spLocks noChangeShapeType="1"/>
            </p:cNvSpPr>
            <p:nvPr/>
          </p:nvSpPr>
          <p:spPr bwMode="auto">
            <a:xfrm>
              <a:off x="432" y="288"/>
              <a:ext cx="0" cy="7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91491" name="Rectangle 8"/>
          <p:cNvSpPr>
            <a:spLocks noChangeArrowheads="1"/>
          </p:cNvSpPr>
          <p:nvPr/>
        </p:nvSpPr>
        <p:spPr bwMode="auto">
          <a:xfrm>
            <a:off x="685800" y="-100013"/>
            <a:ext cx="7772400" cy="1143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pt-BR">
                <a:latin typeface="Arial" panose="020B0604020202020204" pitchFamily="34" charset="0"/>
                <a:cs typeface="Arial" panose="020B0604020202020204" pitchFamily="34" charset="0"/>
              </a:rPr>
              <a:t>Difração de moléculas! </a:t>
            </a:r>
            <a:endParaRPr lang="pt-BR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1492" name="Espaço Reservado para Número de Slide 15"/>
          <p:cNvSpPr>
            <a:spLocks noGrp="1"/>
          </p:cNvSpPr>
          <p:nvPr>
            <p:ph type="sldNum" sz="quarter" idx="12"/>
          </p:nvPr>
        </p:nvSpPr>
        <p:spPr bwMode="auto"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D12A3E16-ECAD-4C16-9083-F5EB90ADB8D0}" type="slidenum">
              <a:rPr lang="pt-BR" sz="1400">
                <a:solidFill>
                  <a:srgbClr val="FFFFFF"/>
                </a:solidFill>
                <a:latin typeface="Franklin Gothic Book" panose="020B0503020102020204" pitchFamily="34" charset="0"/>
              </a:rPr>
              <a:pPr eaLnBrk="1" hangingPunct="1"/>
              <a:t>28</a:t>
            </a:fld>
            <a:endParaRPr lang="pt-BR" sz="1400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19149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75" y="1484313"/>
            <a:ext cx="2293938" cy="229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1494" name="Rectangle 5"/>
          <p:cNvSpPr>
            <a:spLocks noChangeArrowheads="1"/>
          </p:cNvSpPr>
          <p:nvPr/>
        </p:nvSpPr>
        <p:spPr bwMode="auto">
          <a:xfrm>
            <a:off x="3132138" y="981075"/>
            <a:ext cx="5688012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just" eaLnBrk="1" hangingPunct="1"/>
            <a:r>
              <a:rPr lang="en-US" sz="20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 1999, pesquisadores na Áustria conseguiram demonstrar a difração de moléculas de C</a:t>
            </a:r>
            <a:r>
              <a:rPr lang="en-US" sz="2000" b="0" baseline="-2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  <a:r>
              <a:rPr lang="en-US" sz="20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altLang="en-US" sz="20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r>
              <a:rPr lang="en-US" sz="20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Buckybolas</a:t>
            </a:r>
            <a:r>
              <a:rPr lang="en-US" altLang="en-US" sz="20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r>
              <a:rPr lang="en-US" sz="20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que pesam mais de 10</a:t>
            </a:r>
            <a:r>
              <a:rPr lang="en-US" sz="2000" b="0" baseline="30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US" sz="20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vezes mais do que um elétron!</a:t>
            </a:r>
          </a:p>
        </p:txBody>
      </p:sp>
      <p:pic>
        <p:nvPicPr>
          <p:cNvPr id="191495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5288" y="2349500"/>
            <a:ext cx="3128962" cy="440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62339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537" name="Imagem 4" descr="Figura 39.1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284"/>
          <a:stretch>
            <a:fillRect/>
          </a:stretch>
        </p:blipFill>
        <p:spPr bwMode="auto">
          <a:xfrm>
            <a:off x="179388" y="3595688"/>
            <a:ext cx="5932487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3538" name="Group 2"/>
          <p:cNvGrpSpPr>
            <a:grpSpLocks/>
          </p:cNvGrpSpPr>
          <p:nvPr/>
        </p:nvGrpSpPr>
        <p:grpSpPr bwMode="auto">
          <a:xfrm>
            <a:off x="179388" y="193675"/>
            <a:ext cx="8382000" cy="1219200"/>
            <a:chOff x="288" y="288"/>
            <a:chExt cx="5280" cy="768"/>
          </a:xfrm>
        </p:grpSpPr>
        <p:sp>
          <p:nvSpPr>
            <p:cNvPr id="193544" name="Rectangle 3"/>
            <p:cNvSpPr>
              <a:spLocks noChangeArrowheads="1"/>
            </p:cNvSpPr>
            <p:nvPr/>
          </p:nvSpPr>
          <p:spPr bwMode="auto">
            <a:xfrm>
              <a:off x="432" y="672"/>
              <a:ext cx="288" cy="28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366FF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3545" name="Rectangle 4"/>
            <p:cNvSpPr>
              <a:spLocks noChangeArrowheads="1"/>
            </p:cNvSpPr>
            <p:nvPr/>
          </p:nvSpPr>
          <p:spPr bwMode="auto">
            <a:xfrm>
              <a:off x="288" y="576"/>
              <a:ext cx="288" cy="288"/>
            </a:xfrm>
            <a:prstGeom prst="rect">
              <a:avLst/>
            </a:prstGeom>
            <a:gradFill rotWithShape="0">
              <a:gsLst>
                <a:gs pos="0">
                  <a:srgbClr val="FFFF66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3546" name="Rectangle 5"/>
            <p:cNvSpPr>
              <a:spLocks noChangeArrowheads="1"/>
            </p:cNvSpPr>
            <p:nvPr/>
          </p:nvSpPr>
          <p:spPr bwMode="auto">
            <a:xfrm>
              <a:off x="432" y="384"/>
              <a:ext cx="288" cy="28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FF3300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2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3547" name="Line 6"/>
            <p:cNvSpPr>
              <a:spLocks noChangeShapeType="1"/>
            </p:cNvSpPr>
            <p:nvPr/>
          </p:nvSpPr>
          <p:spPr bwMode="auto">
            <a:xfrm>
              <a:off x="432" y="672"/>
              <a:ext cx="5136" cy="0"/>
            </a:xfrm>
            <a:prstGeom prst="line">
              <a:avLst/>
            </a:prstGeom>
            <a:noFill/>
            <a:ln w="38100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3548" name="Line 7"/>
            <p:cNvSpPr>
              <a:spLocks noChangeShapeType="1"/>
            </p:cNvSpPr>
            <p:nvPr/>
          </p:nvSpPr>
          <p:spPr bwMode="auto">
            <a:xfrm>
              <a:off x="432" y="288"/>
              <a:ext cx="0" cy="7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93539" name="Rectangle 8"/>
          <p:cNvSpPr>
            <a:spLocks noChangeArrowheads="1"/>
          </p:cNvSpPr>
          <p:nvPr/>
        </p:nvSpPr>
        <p:spPr bwMode="auto">
          <a:xfrm>
            <a:off x="685800" y="-100013"/>
            <a:ext cx="7772400" cy="1143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pt-BR">
                <a:latin typeface="Arial" panose="020B0604020202020204" pitchFamily="34" charset="0"/>
                <a:cs typeface="Arial" panose="020B0604020202020204" pitchFamily="34" charset="0"/>
              </a:rPr>
              <a:t>Difração de moléculas! </a:t>
            </a:r>
            <a:endParaRPr lang="pt-BR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3540" name="Espaço Reservado para Número de Slide 15"/>
          <p:cNvSpPr>
            <a:spLocks noGrp="1"/>
          </p:cNvSpPr>
          <p:nvPr>
            <p:ph type="sldNum" sz="quarter" idx="12"/>
          </p:nvPr>
        </p:nvSpPr>
        <p:spPr bwMode="auto"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D829C812-5290-435B-B144-360558E68DD3}" type="slidenum">
              <a:rPr lang="pt-BR" sz="1400">
                <a:solidFill>
                  <a:srgbClr val="FFFFFF"/>
                </a:solidFill>
                <a:latin typeface="Franklin Gothic Book" panose="020B0503020102020204" pitchFamily="34" charset="0"/>
              </a:rPr>
              <a:pPr eaLnBrk="1" hangingPunct="1"/>
              <a:t>29</a:t>
            </a:fld>
            <a:endParaRPr lang="pt-BR" sz="1400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93541" name="TextBox 1"/>
          <p:cNvSpPr txBox="1">
            <a:spLocks noChangeArrowheads="1"/>
          </p:cNvSpPr>
          <p:nvPr/>
        </p:nvSpPr>
        <p:spPr bwMode="auto">
          <a:xfrm>
            <a:off x="1042988" y="785813"/>
            <a:ext cx="73453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sz="2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 2001, o mesmo experimento foi refeito usando uma onda estacionária luminosa como </a:t>
            </a:r>
            <a:r>
              <a:rPr lang="en-US" altLang="en-US" sz="2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en-US" sz="2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rede de difração</a:t>
            </a:r>
            <a:r>
              <a:rPr lang="en-US" altLang="en-US" sz="2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endParaRPr lang="en-US" sz="2000" u="sng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3542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" y="1484313"/>
            <a:ext cx="6035675" cy="206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9813" y="1944688"/>
            <a:ext cx="3073400" cy="453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58946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39994</TotalTime>
  <Words>1927</Words>
  <Application>Microsoft Office PowerPoint</Application>
  <PresentationFormat>Apresentação na tela (4:3)</PresentationFormat>
  <Paragraphs>273</Paragraphs>
  <Slides>29</Slides>
  <Notes>28</Notes>
  <HiddenSlides>0</HiddenSlides>
  <MMClips>2</MMClips>
  <ScaleCrop>false</ScaleCrop>
  <HeadingPairs>
    <vt:vector size="6" baseType="variant">
      <vt:variant>
        <vt:lpstr>Fontes usadas</vt:lpstr>
      </vt:variant>
      <vt:variant>
        <vt:i4>18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29</vt:i4>
      </vt:variant>
    </vt:vector>
  </HeadingPairs>
  <TitlesOfParts>
    <vt:vector size="48" baseType="lpstr">
      <vt:lpstr>Batang</vt:lpstr>
      <vt:lpstr>MS Gothic</vt:lpstr>
      <vt:lpstr>MS PGothic</vt:lpstr>
      <vt:lpstr>MS PGothic</vt:lpstr>
      <vt:lpstr>Arial</vt:lpstr>
      <vt:lpstr>Calibri</vt:lpstr>
      <vt:lpstr>CambriaMath</vt:lpstr>
      <vt:lpstr>Comic Sans MS</vt:lpstr>
      <vt:lpstr>Corbel</vt:lpstr>
      <vt:lpstr>Franklin Gothic Book</vt:lpstr>
      <vt:lpstr>Gill Sans</vt:lpstr>
      <vt:lpstr>Symbol</vt:lpstr>
      <vt:lpstr>Times</vt:lpstr>
      <vt:lpstr>Times New Roman</vt:lpstr>
      <vt:lpstr>Wingdings</vt:lpstr>
      <vt:lpstr>Wingdings 2</vt:lpstr>
      <vt:lpstr>Wingdings 3</vt:lpstr>
      <vt:lpstr>ヒラギノ角ゴ Pro W3</vt:lpstr>
      <vt:lpstr>Module</vt:lpstr>
      <vt:lpstr>Dualidade Onda-Partícula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Plano de Trabalho</dc:title>
  <dc:creator>Lucas Sigaud</dc:creator>
  <cp:lastModifiedBy>Lucas Sigaud</cp:lastModifiedBy>
  <cp:revision>183</cp:revision>
  <dcterms:created xsi:type="dcterms:W3CDTF">2010-05-01T22:40:37Z</dcterms:created>
  <dcterms:modified xsi:type="dcterms:W3CDTF">2016-09-26T13:39:29Z</dcterms:modified>
</cp:coreProperties>
</file>